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6"/>
  </p:notesMasterIdLst>
  <p:sldIdLst>
    <p:sldId id="256" r:id="rId2"/>
    <p:sldId id="316" r:id="rId3"/>
    <p:sldId id="276" r:id="rId4"/>
    <p:sldId id="317" r:id="rId5"/>
    <p:sldId id="330" r:id="rId6"/>
    <p:sldId id="343" r:id="rId7"/>
    <p:sldId id="356" r:id="rId8"/>
    <p:sldId id="357" r:id="rId9"/>
    <p:sldId id="322" r:id="rId10"/>
    <p:sldId id="324" r:id="rId11"/>
    <p:sldId id="325" r:id="rId12"/>
    <p:sldId id="328" r:id="rId13"/>
    <p:sldId id="315" r:id="rId14"/>
    <p:sldId id="365" r:id="rId15"/>
    <p:sldId id="368" r:id="rId16"/>
    <p:sldId id="371" r:id="rId17"/>
    <p:sldId id="373" r:id="rId18"/>
    <p:sldId id="403" r:id="rId19"/>
    <p:sldId id="380" r:id="rId20"/>
    <p:sldId id="386" r:id="rId21"/>
    <p:sldId id="392" r:id="rId22"/>
    <p:sldId id="397" r:id="rId23"/>
    <p:sldId id="402" r:id="rId24"/>
    <p:sldId id="314" r:id="rId25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30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31" autoAdjust="0"/>
    <p:restoredTop sz="94660"/>
  </p:normalViewPr>
  <p:slideViewPr>
    <p:cSldViewPr>
      <p:cViewPr varScale="1">
        <p:scale>
          <a:sx n="64" d="100"/>
          <a:sy n="64" d="100"/>
        </p:scale>
        <p:origin x="558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BE47FE-DBEF-4A7C-A355-30CEA4604859}" type="datetimeFigureOut">
              <a:rPr lang="fr-FR" smtClean="0"/>
              <a:t>11/09/2020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FCD01-F9CE-4C44-9F78-7DBF3D9CB33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2062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/>
              <a:t>Modifiez le style des sous-titres du masque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11/09/2020</a:t>
            </a:fld>
            <a:endParaRPr lang="fr-F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11/09/2020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11/09/2020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11/09/2020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11/09/2020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11/09/2020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11/09/2020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11/09/2020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11/09/2020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11/09/2020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11/09/2020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/>
              <a:t>Cliquez sur l'icône pour ajouter une image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/>
              <a:t>Modifiez les styles du texte du masque</a:t>
            </a:r>
          </a:p>
          <a:p>
            <a:pPr lvl="1" eaLnBrk="1" latinLnBrk="0" hangingPunct="1"/>
            <a:r>
              <a:rPr kumimoji="0" lang="fr-FR"/>
              <a:t>Deuxième niveau</a:t>
            </a:r>
          </a:p>
          <a:p>
            <a:pPr lvl="2" eaLnBrk="1" latinLnBrk="0" hangingPunct="1"/>
            <a:r>
              <a:rPr kumimoji="0" lang="fr-FR"/>
              <a:t>Troisième niveau</a:t>
            </a:r>
          </a:p>
          <a:p>
            <a:pPr lvl="3" eaLnBrk="1" latinLnBrk="0" hangingPunct="1"/>
            <a:r>
              <a:rPr kumimoji="0" lang="fr-FR"/>
              <a:t>Quatrième niveau</a:t>
            </a:r>
          </a:p>
          <a:p>
            <a:pPr lvl="4" eaLnBrk="1" latinLnBrk="0" hangingPunct="1"/>
            <a:r>
              <a:rPr kumimoji="0" lang="fr-FR"/>
              <a:t>Cinquième niveau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3043F6C-A85B-4A8B-8892-12E9E148F830}" type="datetimeFigureOut">
              <a:rPr lang="fr-FR" smtClean="0"/>
              <a:t>11/09/2020</a:t>
            </a:fld>
            <a:endParaRPr lang="fr-F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fr-FR" sz="8900" dirty="0"/>
              <a:t>Trigonométrie</a:t>
            </a:r>
            <a:br>
              <a:rPr lang="fr-FR" sz="8900" dirty="0"/>
            </a:br>
            <a:r>
              <a:rPr lang="fr-FR" dirty="0"/>
              <a:t>Série 10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77744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2533769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1">
            <a:extLst>
              <a:ext uri="{FF2B5EF4-FFF2-40B4-BE49-F238E27FC236}">
                <a16:creationId xmlns:a16="http://schemas.microsoft.com/office/drawing/2014/main" id="{58C471B6-88E3-40A6-B8D7-EB4D64F13BD6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8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Espace réservé du contenu 2">
                <a:extLst>
                  <a:ext uri="{FF2B5EF4-FFF2-40B4-BE49-F238E27FC236}">
                    <a16:creationId xmlns:a16="http://schemas.microsoft.com/office/drawing/2014/main" id="{7E434CE7-193F-4EC7-AED1-F60592B10B9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55576" y="3060000"/>
                <a:ext cx="7632848" cy="2952328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spcBef>
                    <a:spcPts val="0"/>
                  </a:spcBef>
                  <a:buNone/>
                </a:pPr>
                <a:r>
                  <a:rPr lang="fr-FR" sz="3600" dirty="0">
                    <a:latin typeface="+mj-lt"/>
                  </a:rPr>
                  <a:t>La fonction </a:t>
                </a:r>
                <a14:m>
                  <m:oMath xmlns:m="http://schemas.openxmlformats.org/officeDocument/2006/math">
                    <m:r>
                      <a:rPr lang="fr-FR" sz="3600" b="0" i="1" smtClean="0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fr-FR" sz="3600" dirty="0">
                    <a:latin typeface="+mj-lt"/>
                  </a:rPr>
                  <a:t> définie </a:t>
                </a:r>
                <a:r>
                  <a:rPr lang="fr-FR" sz="3600" dirty="0"/>
                  <a:t> sur </a:t>
                </a:r>
                <a14:m>
                  <m:oMath xmlns:m="http://schemas.openxmlformats.org/officeDocument/2006/math">
                    <m:r>
                      <a:rPr lang="fr-FR" sz="3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ℝ</m:t>
                    </m:r>
                  </m:oMath>
                </a14:m>
                <a:r>
                  <a:rPr lang="fr-FR" sz="3600" dirty="0">
                    <a:latin typeface="+mj-lt"/>
                  </a:rPr>
                  <a:t> par</a:t>
                </a:r>
              </a:p>
              <a:p>
                <a:pPr marL="0" indent="0" algn="ctr">
                  <a:spcBef>
                    <a:spcPts val="0"/>
                  </a:spcBef>
                  <a:buFont typeface="Wingdings 2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fr-FR" sz="36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fr-FR" sz="3600" b="0" dirty="0">
                  <a:latin typeface="+mj-lt"/>
                </a:endParaRPr>
              </a:p>
              <a:p>
                <a:pPr marL="0" indent="0" algn="ctr">
                  <a:spcBef>
                    <a:spcPts val="0"/>
                  </a:spcBef>
                  <a:buFont typeface="Wingdings 2"/>
                  <a:buNone/>
                </a:pPr>
                <a:r>
                  <a:rPr lang="fr-FR" sz="3600" dirty="0">
                    <a:latin typeface="+mj-lt"/>
                  </a:rPr>
                  <a:t>est une fonction périodique </a:t>
                </a:r>
              </a:p>
              <a:p>
                <a:pPr marL="0" indent="0" algn="ctr">
                  <a:spcBef>
                    <a:spcPts val="0"/>
                  </a:spcBef>
                  <a:buFont typeface="Wingdings 2"/>
                  <a:buNone/>
                </a:pPr>
                <a:r>
                  <a:rPr lang="fr-FR" sz="3600" dirty="0">
                    <a:latin typeface="+mj-lt"/>
                  </a:rPr>
                  <a:t>de période </a:t>
                </a:r>
                <a14:m>
                  <m:oMath xmlns:m="http://schemas.openxmlformats.org/officeDocument/2006/math">
                    <m:r>
                      <a:rPr lang="fr-FR" sz="3600" b="0" i="1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fr-FR" sz="3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</m:oMath>
                </a14:m>
                <a:r>
                  <a:rPr lang="fr-FR" sz="3600" dirty="0">
                    <a:latin typeface="+mj-lt"/>
                  </a:rPr>
                  <a:t>.</a:t>
                </a:r>
              </a:p>
            </p:txBody>
          </p:sp>
        </mc:Choice>
        <mc:Fallback>
          <p:sp>
            <p:nvSpPr>
              <p:cNvPr id="7" name="Espace réservé du contenu 2">
                <a:extLst>
                  <a:ext uri="{FF2B5EF4-FFF2-40B4-BE49-F238E27FC236}">
                    <a16:creationId xmlns:a16="http://schemas.microsoft.com/office/drawing/2014/main" id="{7E434CE7-193F-4EC7-AED1-F60592B10B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3060000"/>
                <a:ext cx="7632848" cy="2952328"/>
              </a:xfrm>
              <a:prstGeom prst="rect">
                <a:avLst/>
              </a:prstGeom>
              <a:blipFill>
                <a:blip r:embed="rId2"/>
                <a:stretch>
                  <a:fillRect t="-330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E9212CE2-9BC6-4A3D-A452-5B117572F49B}"/>
              </a:ext>
            </a:extLst>
          </p:cNvPr>
          <p:cNvSpPr txBox="1">
            <a:spLocks/>
          </p:cNvSpPr>
          <p:nvPr/>
        </p:nvSpPr>
        <p:spPr>
          <a:xfrm>
            <a:off x="755576" y="1484785"/>
            <a:ext cx="7632848" cy="1395328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/>
              <a:buNone/>
            </a:pPr>
            <a:r>
              <a:rPr lang="fr-FR" sz="4000" dirty="0">
                <a:latin typeface="+mj-lt"/>
              </a:rPr>
              <a:t>Vrai ou faux ?</a:t>
            </a:r>
          </a:p>
        </p:txBody>
      </p:sp>
    </p:spTree>
    <p:extLst>
      <p:ext uri="{BB962C8B-B14F-4D97-AF65-F5344CB8AC3E}">
        <p14:creationId xmlns:p14="http://schemas.microsoft.com/office/powerpoint/2010/main" val="28892078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1">
            <a:extLst>
              <a:ext uri="{FF2B5EF4-FFF2-40B4-BE49-F238E27FC236}">
                <a16:creationId xmlns:a16="http://schemas.microsoft.com/office/drawing/2014/main" id="{58C471B6-88E3-40A6-B8D7-EB4D64F13BD6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9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Espace réservé du contenu 2">
                <a:extLst>
                  <a:ext uri="{FF2B5EF4-FFF2-40B4-BE49-F238E27FC236}">
                    <a16:creationId xmlns:a16="http://schemas.microsoft.com/office/drawing/2014/main" id="{7E434CE7-193F-4EC7-AED1-F60592B10B9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55576" y="3060000"/>
                <a:ext cx="7632848" cy="3393336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spcBef>
                    <a:spcPts val="0"/>
                  </a:spcBef>
                  <a:buNone/>
                </a:pPr>
                <a:r>
                  <a:rPr lang="fr-FR" sz="3600" dirty="0">
                    <a:latin typeface="+mj-lt"/>
                  </a:rPr>
                  <a:t>La fonction </a:t>
                </a:r>
                <a14:m>
                  <m:oMath xmlns:m="http://schemas.openxmlformats.org/officeDocument/2006/math">
                    <m:r>
                      <a:rPr lang="fr-FR" sz="3600" b="0" i="1" smtClean="0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fr-FR" sz="3600" dirty="0">
                    <a:latin typeface="+mj-lt"/>
                  </a:rPr>
                  <a:t> définie</a:t>
                </a:r>
                <a:r>
                  <a:rPr lang="fr-FR" sz="3600" dirty="0"/>
                  <a:t> sur </a:t>
                </a:r>
                <a14:m>
                  <m:oMath xmlns:m="http://schemas.openxmlformats.org/officeDocument/2006/math">
                    <m:r>
                      <a:rPr lang="fr-FR" sz="3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ℝ</m:t>
                    </m:r>
                  </m:oMath>
                </a14:m>
                <a:r>
                  <a:rPr lang="fr-FR" sz="3600" dirty="0">
                    <a:latin typeface="+mj-lt"/>
                  </a:rPr>
                  <a:t> par</a:t>
                </a:r>
              </a:p>
              <a:p>
                <a:pPr marL="0" indent="0" algn="ctr">
                  <a:spcBef>
                    <a:spcPts val="0"/>
                  </a:spcBef>
                  <a:buFont typeface="Wingdings 2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𝑥</m:t>
                      </m:r>
                      <m:func>
                        <m:func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fr-FR" sz="36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</m:oMath>
                  </m:oMathPara>
                </a14:m>
                <a:endParaRPr lang="fr-FR" sz="3600" b="0" dirty="0">
                  <a:latin typeface="+mj-lt"/>
                </a:endParaRPr>
              </a:p>
              <a:p>
                <a:pPr marL="0" indent="0" algn="ctr">
                  <a:spcBef>
                    <a:spcPts val="0"/>
                  </a:spcBef>
                  <a:buFont typeface="Wingdings 2"/>
                  <a:buNone/>
                </a:pPr>
                <a:r>
                  <a:rPr lang="fr-FR" sz="3600" dirty="0">
                    <a:latin typeface="+mj-lt"/>
                  </a:rPr>
                  <a:t>est une fonction impaire.</a:t>
                </a:r>
              </a:p>
            </p:txBody>
          </p:sp>
        </mc:Choice>
        <mc:Fallback>
          <p:sp>
            <p:nvSpPr>
              <p:cNvPr id="7" name="Espace réservé du contenu 2">
                <a:extLst>
                  <a:ext uri="{FF2B5EF4-FFF2-40B4-BE49-F238E27FC236}">
                    <a16:creationId xmlns:a16="http://schemas.microsoft.com/office/drawing/2014/main" id="{7E434CE7-193F-4EC7-AED1-F60592B10B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3060000"/>
                <a:ext cx="7632848" cy="3393336"/>
              </a:xfrm>
              <a:prstGeom prst="rect">
                <a:avLst/>
              </a:prstGeom>
              <a:blipFill>
                <a:blip r:embed="rId2"/>
                <a:stretch>
                  <a:fillRect t="-287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E9212CE2-9BC6-4A3D-A452-5B117572F49B}"/>
              </a:ext>
            </a:extLst>
          </p:cNvPr>
          <p:cNvSpPr txBox="1">
            <a:spLocks/>
          </p:cNvSpPr>
          <p:nvPr/>
        </p:nvSpPr>
        <p:spPr>
          <a:xfrm>
            <a:off x="755576" y="1484785"/>
            <a:ext cx="7632848" cy="1395328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/>
              <a:buNone/>
            </a:pPr>
            <a:r>
              <a:rPr lang="fr-FR" sz="4000" dirty="0">
                <a:latin typeface="+mj-lt"/>
              </a:rPr>
              <a:t>Vrai ou faux ?</a:t>
            </a:r>
          </a:p>
        </p:txBody>
      </p:sp>
    </p:spTree>
    <p:extLst>
      <p:ext uri="{BB962C8B-B14F-4D97-AF65-F5344CB8AC3E}">
        <p14:creationId xmlns:p14="http://schemas.microsoft.com/office/powerpoint/2010/main" val="42117374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1">
            <a:extLst>
              <a:ext uri="{FF2B5EF4-FFF2-40B4-BE49-F238E27FC236}">
                <a16:creationId xmlns:a16="http://schemas.microsoft.com/office/drawing/2014/main" id="{58C471B6-88E3-40A6-B8D7-EB4D64F13BD6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10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Espace réservé du contenu 2">
                <a:extLst>
                  <a:ext uri="{FF2B5EF4-FFF2-40B4-BE49-F238E27FC236}">
                    <a16:creationId xmlns:a16="http://schemas.microsoft.com/office/drawing/2014/main" id="{7E434CE7-193F-4EC7-AED1-F60592B10B9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55576" y="3060000"/>
                <a:ext cx="7632848" cy="3132215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spcBef>
                    <a:spcPts val="0"/>
                  </a:spcBef>
                  <a:buNone/>
                </a:pPr>
                <a:r>
                  <a:rPr lang="fr-FR" sz="3600" dirty="0">
                    <a:latin typeface="+mj-lt"/>
                  </a:rPr>
                  <a:t>La fonction </a:t>
                </a:r>
                <a14:m>
                  <m:oMath xmlns:m="http://schemas.openxmlformats.org/officeDocument/2006/math">
                    <m:r>
                      <a:rPr lang="fr-FR" sz="3600" b="0" i="1" smtClean="0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fr-FR" sz="3600" dirty="0">
                    <a:latin typeface="+mj-lt"/>
                  </a:rPr>
                  <a:t> est définie</a:t>
                </a:r>
                <a:r>
                  <a:rPr lang="fr-FR" sz="3600" dirty="0"/>
                  <a:t> sur </a:t>
                </a:r>
                <a14:m>
                  <m:oMath xmlns:m="http://schemas.openxmlformats.org/officeDocument/2006/math">
                    <m:r>
                      <a:rPr lang="fr-FR" sz="3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ℝ</m:t>
                    </m:r>
                  </m:oMath>
                </a14:m>
                <a:r>
                  <a:rPr lang="fr-FR" sz="3600" dirty="0">
                    <a:latin typeface="+mj-lt"/>
                  </a:rPr>
                  <a:t> par</a:t>
                </a:r>
              </a:p>
              <a:p>
                <a:pPr marL="0" indent="0" algn="ctr">
                  <a:spcBef>
                    <a:spcPts val="0"/>
                  </a:spcBef>
                  <a:buFont typeface="Wingdings 2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fr-FR" sz="36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(2</m:t>
                          </m:r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fr-FR" sz="3600" b="0" dirty="0">
                  <a:latin typeface="+mj-lt"/>
                </a:endParaRPr>
              </a:p>
              <a:p>
                <a:pPr marL="0" indent="0" algn="ctr">
                  <a:spcBef>
                    <a:spcPts val="0"/>
                  </a:spcBef>
                  <a:buFont typeface="Wingdings 2"/>
                  <a:buNone/>
                </a:pPr>
                <a:r>
                  <a:rPr lang="fr-FR" sz="3600" b="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fr-FR" sz="36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</m:oMath>
                </a14:m>
                <a:r>
                  <a:rPr lang="fr-FR" sz="3600" dirty="0">
                    <a:solidFill>
                      <a:schemeClr val="tx1"/>
                    </a:solidFill>
                  </a:rPr>
                  <a:t> est une période de la fonction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fr-FR" sz="3600" dirty="0">
                    <a:solidFill>
                      <a:schemeClr val="tx1"/>
                    </a:solidFill>
                  </a:rPr>
                  <a:t>?</a:t>
                </a:r>
              </a:p>
              <a:p>
                <a:pPr marL="0" indent="0" algn="ctr">
                  <a:spcBef>
                    <a:spcPts val="0"/>
                  </a:spcBef>
                  <a:buFont typeface="Wingdings 2"/>
                  <a:buNone/>
                </a:pPr>
                <a:endParaRPr lang="fr-FR" sz="3600" dirty="0">
                  <a:latin typeface="+mj-lt"/>
                </a:endParaRPr>
              </a:p>
            </p:txBody>
          </p:sp>
        </mc:Choice>
        <mc:Fallback>
          <p:sp>
            <p:nvSpPr>
              <p:cNvPr id="7" name="Espace réservé du contenu 2">
                <a:extLst>
                  <a:ext uri="{FF2B5EF4-FFF2-40B4-BE49-F238E27FC236}">
                    <a16:creationId xmlns:a16="http://schemas.microsoft.com/office/drawing/2014/main" id="{7E434CE7-193F-4EC7-AED1-F60592B10B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3060000"/>
                <a:ext cx="7632848" cy="3132215"/>
              </a:xfrm>
              <a:prstGeom prst="rect">
                <a:avLst/>
              </a:prstGeom>
              <a:blipFill>
                <a:blip r:embed="rId2"/>
                <a:stretch>
                  <a:fillRect t="-311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E9212CE2-9BC6-4A3D-A452-5B117572F49B}"/>
              </a:ext>
            </a:extLst>
          </p:cNvPr>
          <p:cNvSpPr txBox="1">
            <a:spLocks/>
          </p:cNvSpPr>
          <p:nvPr/>
        </p:nvSpPr>
        <p:spPr>
          <a:xfrm>
            <a:off x="755576" y="1484785"/>
            <a:ext cx="7632848" cy="1395328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/>
              <a:buNone/>
            </a:pPr>
            <a:r>
              <a:rPr lang="fr-FR" sz="4000" dirty="0"/>
              <a:t>Vrai ou faux ?</a:t>
            </a:r>
          </a:p>
        </p:txBody>
      </p:sp>
    </p:spTree>
    <p:extLst>
      <p:ext uri="{BB962C8B-B14F-4D97-AF65-F5344CB8AC3E}">
        <p14:creationId xmlns:p14="http://schemas.microsoft.com/office/powerpoint/2010/main" val="16796665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fr-FR" sz="8900" dirty="0"/>
              <a:t>Correction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77744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3831227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9A8EDA7-32A0-4655-AA6A-F2F70A0B96F8}"/>
              </a:ext>
            </a:extLst>
          </p:cNvPr>
          <p:cNvSpPr txBox="1">
            <a:spLocks/>
          </p:cNvSpPr>
          <p:nvPr/>
        </p:nvSpPr>
        <p:spPr>
          <a:xfrm>
            <a:off x="360000" y="4500000"/>
            <a:ext cx="8280000" cy="728397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  <a:tabLst>
                <a:tab pos="2159000" algn="l"/>
                <a:tab pos="6461125" algn="l"/>
              </a:tabLst>
            </a:pPr>
            <a:r>
              <a:rPr lang="fr-FR" alt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fr-FR" altLang="fr-F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	4</a:t>
            </a:r>
          </a:p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  <a:tabLst>
                <a:tab pos="2159000" algn="l"/>
                <a:tab pos="6461125" algn="l"/>
              </a:tabLst>
            </a:pPr>
            <a:endParaRPr lang="fr-FR" altLang="fr-F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  <a:tabLst>
                <a:tab pos="2159000" algn="l"/>
                <a:tab pos="6461125" algn="l"/>
              </a:tabLst>
            </a:pPr>
            <a:endParaRPr lang="fr-FR" altLang="fr-F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  <a:tabLst>
                <a:tab pos="2159000" algn="l"/>
                <a:tab pos="6461125" algn="l"/>
              </a:tabLst>
            </a:pPr>
            <a:endParaRPr lang="fr-FR" altLang="fr-F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  <a:tabLst>
                <a:tab pos="2159000" algn="l"/>
                <a:tab pos="6461125" algn="l"/>
              </a:tabLst>
            </a:pPr>
            <a:endParaRPr lang="fr-FR" altLang="fr-F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Espace réservé du contenu 2">
                <a:extLst>
                  <a:ext uri="{FF2B5EF4-FFF2-40B4-BE49-F238E27FC236}">
                    <a16:creationId xmlns:a16="http://schemas.microsoft.com/office/drawing/2014/main" id="{043CCD7D-515F-4DBC-99F6-5833FF57124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728144" y="2443599"/>
                <a:ext cx="5687712" cy="594437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spcBef>
                    <a:spcPct val="0"/>
                  </a:spcBef>
                  <a:buFont typeface="Arial" panose="020B0604020202020204" pitchFamily="34" charset="0"/>
                  <a:buNone/>
                  <a:tabLst>
                    <a:tab pos="2159000" algn="l"/>
                    <a:tab pos="6461125" algn="l"/>
                  </a:tabLst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fr-FR" altLang="fr-FR" sz="3200" b="1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a:rPr lang="fr-FR" altLang="fr-FR" sz="3200" b="1" i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𝐜𝐨𝐬</m:t>
                        </m:r>
                      </m:fName>
                      <m:e>
                        <m:d>
                          <m:dPr>
                            <m:ctrlPr>
                              <a:rPr lang="fr-FR" altLang="fr-FR" sz="3200" b="1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fr-FR" altLang="fr-FR" sz="3200" b="1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𝟎</m:t>
                            </m:r>
                          </m:e>
                        </m:d>
                      </m:e>
                    </m:func>
                    <m:r>
                      <a:rPr lang="fr-FR" altLang="fr-FR" sz="3200" b="1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fr-FR" altLang="fr-FR" sz="3200" b="1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𝟏</m:t>
                    </m:r>
                  </m:oMath>
                </a14:m>
                <a:r>
                  <a:rPr lang="fr-FR" altLang="fr-FR" sz="3200" b="1" dirty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et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fr-FR" altLang="fr-FR" sz="3200" b="1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a:rPr lang="fr-FR" altLang="fr-FR" sz="3200" b="1" i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𝐜𝐨𝐬</m:t>
                        </m:r>
                      </m:fName>
                      <m:e>
                        <m:d>
                          <m:dPr>
                            <m:ctrlPr>
                              <a:rPr lang="fr-FR" altLang="fr-FR" sz="3200" b="1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fr-FR" altLang="fr-FR" sz="3200" b="1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𝝅</m:t>
                            </m:r>
                          </m:e>
                        </m:d>
                      </m:e>
                    </m:func>
                    <m:r>
                      <a:rPr lang="fr-FR" altLang="fr-FR" sz="3200" b="1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=−</m:t>
                    </m:r>
                    <m:r>
                      <a:rPr lang="fr-FR" altLang="fr-FR" sz="3200" b="1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𝟏</m:t>
                    </m:r>
                  </m:oMath>
                </a14:m>
                <a:r>
                  <a:rPr lang="fr-FR" altLang="fr-FR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0" indent="0" algn="ctr">
                  <a:spcBef>
                    <a:spcPct val="0"/>
                  </a:spcBef>
                  <a:buFont typeface="Arial" panose="020B0604020202020204" pitchFamily="34" charset="0"/>
                  <a:buNone/>
                  <a:tabLst>
                    <a:tab pos="2159000" algn="l"/>
                    <a:tab pos="6461125" algn="l"/>
                  </a:tabLst>
                </a:pPr>
                <a:endParaRPr lang="fr-FR" altLang="fr-FR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ctr">
                  <a:spcBef>
                    <a:spcPct val="0"/>
                  </a:spcBef>
                  <a:buFont typeface="Arial" panose="020B0604020202020204" pitchFamily="34" charset="0"/>
                  <a:buNone/>
                  <a:tabLst>
                    <a:tab pos="2159000" algn="l"/>
                    <a:tab pos="6461125" algn="l"/>
                  </a:tabLst>
                </a:pPr>
                <a:endParaRPr lang="fr-FR" altLang="fr-FR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ctr">
                  <a:spcBef>
                    <a:spcPct val="0"/>
                  </a:spcBef>
                  <a:buFont typeface="Arial" panose="020B0604020202020204" pitchFamily="34" charset="0"/>
                  <a:buNone/>
                  <a:tabLst>
                    <a:tab pos="2159000" algn="l"/>
                    <a:tab pos="6461125" algn="l"/>
                  </a:tabLst>
                </a:pPr>
                <a:endParaRPr lang="fr-FR" altLang="fr-FR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ctr">
                  <a:spcBef>
                    <a:spcPct val="0"/>
                  </a:spcBef>
                  <a:buFont typeface="Arial" panose="020B0604020202020204" pitchFamily="34" charset="0"/>
                  <a:buNone/>
                  <a:tabLst>
                    <a:tab pos="2159000" algn="l"/>
                    <a:tab pos="6461125" algn="l"/>
                  </a:tabLst>
                </a:pPr>
                <a:endParaRPr lang="fr-FR" altLang="fr-FR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Espace réservé du contenu 2">
                <a:extLst>
                  <a:ext uri="{FF2B5EF4-FFF2-40B4-BE49-F238E27FC236}">
                    <a16:creationId xmlns:a16="http://schemas.microsoft.com/office/drawing/2014/main" id="{043CCD7D-515F-4DBC-99F6-5833FF5712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8144" y="2443599"/>
                <a:ext cx="5687712" cy="594437"/>
              </a:xfrm>
              <a:prstGeom prst="rect">
                <a:avLst/>
              </a:prstGeom>
              <a:blipFill>
                <a:blip r:embed="rId2"/>
                <a:stretch>
                  <a:fillRect t="-14433" b="-3092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itre 1">
            <a:extLst>
              <a:ext uri="{FF2B5EF4-FFF2-40B4-BE49-F238E27FC236}">
                <a16:creationId xmlns:a16="http://schemas.microsoft.com/office/drawing/2014/main" id="{58C471B6-88E3-40A6-B8D7-EB4D64F13BD6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7E434CE7-193F-4EC7-AED1-F60592B10B9C}"/>
              </a:ext>
            </a:extLst>
          </p:cNvPr>
          <p:cNvSpPr txBox="1">
            <a:spLocks/>
          </p:cNvSpPr>
          <p:nvPr/>
        </p:nvSpPr>
        <p:spPr>
          <a:xfrm>
            <a:off x="755576" y="1484785"/>
            <a:ext cx="7632848" cy="1395328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FR" sz="3200" dirty="0">
                <a:solidFill>
                  <a:srgbClr val="0070C0"/>
                </a:solidFill>
                <a:latin typeface="+mj-lt"/>
              </a:rPr>
              <a:t> </a:t>
            </a:r>
            <a:r>
              <a:rPr lang="fr-FR" sz="3200" dirty="0">
                <a:solidFill>
                  <a:srgbClr val="0070C0"/>
                </a:solidFill>
              </a:rPr>
              <a:t>Parmi les courbes, laquelle représente la fonction cosinus ?</a:t>
            </a:r>
          </a:p>
          <a:p>
            <a:pPr marL="0" indent="0" algn="ctr">
              <a:buFont typeface="Wingdings 2"/>
              <a:buNone/>
            </a:pPr>
            <a:endParaRPr lang="fr-FR" sz="3600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7B1C053-B8C9-4773-800A-B32E9C76F9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20000"/>
            <a:ext cx="3960000" cy="1166784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D43C216A-1CE5-4321-9C8A-5DC6715AB4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3400" y="3420000"/>
            <a:ext cx="3960000" cy="1166786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F14D3646-3039-433D-A330-AAA3FEC3E4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80000" y="5220000"/>
            <a:ext cx="3960000" cy="1166786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F35E95AC-7F27-418B-912A-5ABD8F28493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0000" y="5220000"/>
            <a:ext cx="3960000" cy="1166786"/>
          </a:xfrm>
          <a:prstGeom prst="rect">
            <a:avLst/>
          </a:prstGeom>
        </p:spPr>
      </p:pic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3222048-791D-44F0-85AE-1B4F282BF9B7}"/>
              </a:ext>
            </a:extLst>
          </p:cNvPr>
          <p:cNvSpPr txBox="1">
            <a:spLocks/>
          </p:cNvSpPr>
          <p:nvPr/>
        </p:nvSpPr>
        <p:spPr>
          <a:xfrm>
            <a:off x="512400" y="2861320"/>
            <a:ext cx="8280000" cy="728397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  <a:tabLst>
                <a:tab pos="2159000" algn="l"/>
                <a:tab pos="6461125" algn="l"/>
              </a:tabLst>
            </a:pPr>
            <a:r>
              <a:rPr lang="fr-FR" alt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fr-FR" altLang="fr-F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	2</a:t>
            </a:r>
          </a:p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  <a:tabLst>
                <a:tab pos="2159000" algn="l"/>
                <a:tab pos="6461125" algn="l"/>
              </a:tabLst>
            </a:pPr>
            <a:endParaRPr lang="fr-FR" altLang="fr-F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  <a:tabLst>
                <a:tab pos="2159000" algn="l"/>
                <a:tab pos="6461125" algn="l"/>
              </a:tabLst>
            </a:pPr>
            <a:endParaRPr lang="fr-FR" altLang="fr-F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  <a:tabLst>
                <a:tab pos="2159000" algn="l"/>
                <a:tab pos="6461125" algn="l"/>
              </a:tabLst>
            </a:pPr>
            <a:endParaRPr lang="fr-FR" altLang="fr-F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  <a:tabLst>
                <a:tab pos="2159000" algn="l"/>
                <a:tab pos="6461125" algn="l"/>
              </a:tabLst>
            </a:pPr>
            <a:endParaRPr lang="fr-FR" altLang="fr-F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273A0F6C-788D-495B-A222-420B9DD81291}"/>
              </a:ext>
            </a:extLst>
          </p:cNvPr>
          <p:cNvSpPr/>
          <p:nvPr/>
        </p:nvSpPr>
        <p:spPr>
          <a:xfrm>
            <a:off x="6804248" y="2958733"/>
            <a:ext cx="720080" cy="587478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8546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9A8EDA7-32A0-4655-AA6A-F2F70A0B96F8}"/>
              </a:ext>
            </a:extLst>
          </p:cNvPr>
          <p:cNvSpPr txBox="1">
            <a:spLocks/>
          </p:cNvSpPr>
          <p:nvPr/>
        </p:nvSpPr>
        <p:spPr>
          <a:xfrm>
            <a:off x="360000" y="4500000"/>
            <a:ext cx="8280000" cy="728397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  <a:tabLst>
                <a:tab pos="2159000" algn="l"/>
                <a:tab pos="6461125" algn="l"/>
              </a:tabLst>
            </a:pPr>
            <a:r>
              <a:rPr lang="fr-FR" alt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fr-FR" altLang="fr-F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	4</a:t>
            </a:r>
          </a:p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  <a:tabLst>
                <a:tab pos="2159000" algn="l"/>
                <a:tab pos="6461125" algn="l"/>
              </a:tabLst>
            </a:pPr>
            <a:endParaRPr lang="fr-FR" altLang="fr-F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  <a:tabLst>
                <a:tab pos="2159000" algn="l"/>
                <a:tab pos="6461125" algn="l"/>
              </a:tabLst>
            </a:pPr>
            <a:endParaRPr lang="fr-FR" altLang="fr-F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  <a:tabLst>
                <a:tab pos="2159000" algn="l"/>
                <a:tab pos="6461125" algn="l"/>
              </a:tabLst>
            </a:pPr>
            <a:endParaRPr lang="fr-FR" altLang="fr-F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  <a:tabLst>
                <a:tab pos="2159000" algn="l"/>
                <a:tab pos="6461125" algn="l"/>
              </a:tabLst>
            </a:pPr>
            <a:endParaRPr lang="fr-FR" altLang="fr-F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43CCD7D-515F-4DBC-99F6-5833FF57124E}"/>
              </a:ext>
            </a:extLst>
          </p:cNvPr>
          <p:cNvSpPr txBox="1">
            <a:spLocks/>
          </p:cNvSpPr>
          <p:nvPr/>
        </p:nvSpPr>
        <p:spPr>
          <a:xfrm>
            <a:off x="360000" y="2708920"/>
            <a:ext cx="8280000" cy="728397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  <a:tabLst>
                <a:tab pos="2159000" algn="l"/>
                <a:tab pos="6461125" algn="l"/>
              </a:tabLst>
            </a:pPr>
            <a:r>
              <a:rPr lang="fr-FR" alt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fr-FR" altLang="fr-F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	2</a:t>
            </a:r>
          </a:p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  <a:tabLst>
                <a:tab pos="2159000" algn="l"/>
                <a:tab pos="6461125" algn="l"/>
              </a:tabLst>
            </a:pPr>
            <a:endParaRPr lang="fr-FR" altLang="fr-F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  <a:tabLst>
                <a:tab pos="2159000" algn="l"/>
                <a:tab pos="6461125" algn="l"/>
              </a:tabLst>
            </a:pPr>
            <a:endParaRPr lang="fr-FR" altLang="fr-F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  <a:tabLst>
                <a:tab pos="2159000" algn="l"/>
                <a:tab pos="6461125" algn="l"/>
              </a:tabLst>
            </a:pPr>
            <a:endParaRPr lang="fr-FR" altLang="fr-F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  <a:tabLst>
                <a:tab pos="2159000" algn="l"/>
                <a:tab pos="6461125" algn="l"/>
              </a:tabLst>
            </a:pPr>
            <a:endParaRPr lang="fr-FR" altLang="fr-F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58C471B6-88E3-40A6-B8D7-EB4D64F13BD6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2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7E434CE7-193F-4EC7-AED1-F60592B10B9C}"/>
              </a:ext>
            </a:extLst>
          </p:cNvPr>
          <p:cNvSpPr txBox="1">
            <a:spLocks/>
          </p:cNvSpPr>
          <p:nvPr/>
        </p:nvSpPr>
        <p:spPr>
          <a:xfrm>
            <a:off x="755576" y="1484785"/>
            <a:ext cx="7632848" cy="1395328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FR" sz="3200" dirty="0">
                <a:solidFill>
                  <a:srgbClr val="0070C0"/>
                </a:solidFill>
              </a:rPr>
              <a:t>Parmi les courbes, laquelle représente la fonction sinus ?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7B1C053-B8C9-4773-800A-B32E9C76F9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20000"/>
            <a:ext cx="3960000" cy="1166784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D43C216A-1CE5-4321-9C8A-5DC6715AB4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3400" y="3420000"/>
            <a:ext cx="3960000" cy="1166786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F14D3646-3039-433D-A330-AAA3FEC3E4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0000" y="5220000"/>
            <a:ext cx="3960000" cy="1166786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F35E95AC-7F27-418B-912A-5ABD8F2849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0000" y="5220000"/>
            <a:ext cx="3960000" cy="116678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Espace réservé du contenu 2">
                <a:extLst>
                  <a:ext uri="{FF2B5EF4-FFF2-40B4-BE49-F238E27FC236}">
                    <a16:creationId xmlns:a16="http://schemas.microsoft.com/office/drawing/2014/main" id="{1603EA52-7ED5-480F-BDC6-D077DD9EF34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55576" y="2383188"/>
                <a:ext cx="7775944" cy="945476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spcBef>
                    <a:spcPct val="0"/>
                  </a:spcBef>
                  <a:buFont typeface="Arial" panose="020B0604020202020204" pitchFamily="34" charset="0"/>
                  <a:buNone/>
                  <a:tabLst>
                    <a:tab pos="2159000" algn="l"/>
                    <a:tab pos="6461125" algn="l"/>
                  </a:tabLst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fr-FR" altLang="fr-FR" sz="3200" b="1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a:rPr lang="fr-FR" altLang="fr-FR" sz="3200" b="1" i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𝐬𝐢𝐧</m:t>
                        </m:r>
                      </m:fName>
                      <m:e>
                        <m:d>
                          <m:dPr>
                            <m:ctrlPr>
                              <a:rPr lang="fr-FR" altLang="fr-FR" sz="3200" b="1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fr-FR" altLang="fr-FR" sz="3200" b="1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𝟎</m:t>
                            </m:r>
                          </m:e>
                        </m:d>
                      </m:e>
                    </m:func>
                    <m:r>
                      <a:rPr lang="fr-FR" altLang="fr-FR" sz="3200" b="1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fr-FR" altLang="fr-FR" sz="3200" b="1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𝟎</m:t>
                    </m:r>
                  </m:oMath>
                </a14:m>
                <a:r>
                  <a:rPr lang="fr-FR" altLang="fr-FR" sz="3200" b="1" dirty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et</a:t>
                </a:r>
                <a14:m>
                  <m:oMath xmlns:m="http://schemas.openxmlformats.org/officeDocument/2006/math">
                    <m:r>
                      <a:rPr lang="fr-FR" altLang="fr-FR" sz="3200" b="1" i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func>
                      <m:funcPr>
                        <m:ctrlPr>
                          <a:rPr lang="fr-FR" altLang="fr-FR" sz="3200" b="1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a:rPr lang="fr-FR" altLang="fr-FR" sz="3200" b="1" i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𝐬𝐢𝐧</m:t>
                        </m:r>
                      </m:fName>
                      <m:e>
                        <m:d>
                          <m:dPr>
                            <m:ctrlPr>
                              <a:rPr lang="fr-FR" altLang="fr-FR" sz="3200" b="1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fr-FR" altLang="fr-FR" sz="3200" b="1" i="1" smtClean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fr-FR" altLang="fr-FR" sz="3200" b="1" i="1" smtClean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𝝅</m:t>
                                </m:r>
                              </m:num>
                              <m:den>
                                <m:r>
                                  <a:rPr lang="fr-FR" altLang="fr-FR" sz="3200" b="1" i="1" smtClean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den>
                            </m:f>
                          </m:e>
                        </m:d>
                      </m:e>
                    </m:func>
                    <m:r>
                      <a:rPr lang="fr-FR" altLang="fr-FR" sz="3200" b="1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fr-FR" altLang="fr-FR" sz="3200" b="1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𝟏</m:t>
                    </m:r>
                  </m:oMath>
                </a14:m>
                <a:r>
                  <a:rPr lang="fr-FR" altLang="fr-FR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0" indent="0" algn="ctr">
                  <a:spcBef>
                    <a:spcPct val="0"/>
                  </a:spcBef>
                  <a:buFont typeface="Arial" panose="020B0604020202020204" pitchFamily="34" charset="0"/>
                  <a:buNone/>
                  <a:tabLst>
                    <a:tab pos="2159000" algn="l"/>
                    <a:tab pos="6461125" algn="l"/>
                  </a:tabLst>
                </a:pPr>
                <a:endParaRPr lang="fr-FR" altLang="fr-FR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ctr">
                  <a:spcBef>
                    <a:spcPct val="0"/>
                  </a:spcBef>
                  <a:buFont typeface="Arial" panose="020B0604020202020204" pitchFamily="34" charset="0"/>
                  <a:buNone/>
                  <a:tabLst>
                    <a:tab pos="2159000" algn="l"/>
                    <a:tab pos="6461125" algn="l"/>
                  </a:tabLst>
                </a:pPr>
                <a:endParaRPr lang="fr-FR" altLang="fr-FR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ctr">
                  <a:spcBef>
                    <a:spcPct val="0"/>
                  </a:spcBef>
                  <a:buFont typeface="Arial" panose="020B0604020202020204" pitchFamily="34" charset="0"/>
                  <a:buNone/>
                  <a:tabLst>
                    <a:tab pos="2159000" algn="l"/>
                    <a:tab pos="6461125" algn="l"/>
                  </a:tabLst>
                </a:pPr>
                <a:endParaRPr lang="fr-FR" altLang="fr-FR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ctr">
                  <a:spcBef>
                    <a:spcPct val="0"/>
                  </a:spcBef>
                  <a:buFont typeface="Arial" panose="020B0604020202020204" pitchFamily="34" charset="0"/>
                  <a:buNone/>
                  <a:tabLst>
                    <a:tab pos="2159000" algn="l"/>
                    <a:tab pos="6461125" algn="l"/>
                  </a:tabLst>
                </a:pPr>
                <a:endParaRPr lang="fr-FR" altLang="fr-FR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Espace réservé du contenu 2">
                <a:extLst>
                  <a:ext uri="{FF2B5EF4-FFF2-40B4-BE49-F238E27FC236}">
                    <a16:creationId xmlns:a16="http://schemas.microsoft.com/office/drawing/2014/main" id="{1603EA52-7ED5-480F-BDC6-D077DD9EF3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2383188"/>
                <a:ext cx="7775944" cy="94547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Ellipse 13">
            <a:extLst>
              <a:ext uri="{FF2B5EF4-FFF2-40B4-BE49-F238E27FC236}">
                <a16:creationId xmlns:a16="http://schemas.microsoft.com/office/drawing/2014/main" id="{7DDAFE5A-48BD-4125-9ADB-4F6B9D8BBC73}"/>
              </a:ext>
            </a:extLst>
          </p:cNvPr>
          <p:cNvSpPr/>
          <p:nvPr/>
        </p:nvSpPr>
        <p:spPr>
          <a:xfrm>
            <a:off x="2340000" y="4541186"/>
            <a:ext cx="720080" cy="587478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1601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1">
            <a:extLst>
              <a:ext uri="{FF2B5EF4-FFF2-40B4-BE49-F238E27FC236}">
                <a16:creationId xmlns:a16="http://schemas.microsoft.com/office/drawing/2014/main" id="{58C471B6-88E3-40A6-B8D7-EB4D64F13BD6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7E434CE7-193F-4EC7-AED1-F60592B10B9C}"/>
              </a:ext>
            </a:extLst>
          </p:cNvPr>
          <p:cNvSpPr txBox="1">
            <a:spLocks/>
          </p:cNvSpPr>
          <p:nvPr/>
        </p:nvSpPr>
        <p:spPr>
          <a:xfrm>
            <a:off x="6300192" y="3060000"/>
            <a:ext cx="2339752" cy="2952328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 typeface="Wingdings 2"/>
              <a:buNone/>
            </a:pPr>
            <a:endParaRPr lang="fr-FR" sz="3600" dirty="0"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Espace réservé du contenu 2">
                <a:extLst>
                  <a:ext uri="{FF2B5EF4-FFF2-40B4-BE49-F238E27FC236}">
                    <a16:creationId xmlns:a16="http://schemas.microsoft.com/office/drawing/2014/main" id="{E9212CE2-9BC6-4A3D-A452-5B117572F49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55576" y="1476000"/>
                <a:ext cx="7632848" cy="971404"/>
              </a:xfrm>
              <a:prstGeom prst="rect">
                <a:avLst/>
              </a:prstGeom>
            </p:spPr>
            <p:txBody>
              <a:bodyPr vert="horz">
                <a:normAutofit fontScale="77500" lnSpcReduction="2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spcBef>
                    <a:spcPts val="0"/>
                  </a:spcBef>
                  <a:buNone/>
                </a:pPr>
                <a:r>
                  <a:rPr lang="fr-FR" sz="3600" dirty="0">
                    <a:solidFill>
                      <a:srgbClr val="0070C0"/>
                    </a:solidFill>
                    <a:latin typeface="+mj-lt"/>
                  </a:rPr>
                  <a:t>La fonction sinus est-elle croissante sur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fr-FR" sz="36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0 ; </m:t>
                        </m:r>
                        <m:f>
                          <m:fPr>
                            <m:ctrlPr>
                              <a:rPr lang="fr-FR" sz="36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36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fr-FR" sz="36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fr-FR" sz="3600" dirty="0">
                    <a:solidFill>
                      <a:srgbClr val="0070C0"/>
                    </a:solidFill>
                    <a:latin typeface="+mj-lt"/>
                  </a:rPr>
                  <a:t> ?</a:t>
                </a:r>
              </a:p>
            </p:txBody>
          </p:sp>
        </mc:Choice>
        <mc:Fallback xmlns="">
          <p:sp>
            <p:nvSpPr>
              <p:cNvPr id="6" name="Espace réservé du contenu 2">
                <a:extLst>
                  <a:ext uri="{FF2B5EF4-FFF2-40B4-BE49-F238E27FC236}">
                    <a16:creationId xmlns:a16="http://schemas.microsoft.com/office/drawing/2014/main" id="{E9212CE2-9BC6-4A3D-A452-5B117572F4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1476000"/>
                <a:ext cx="7632848" cy="971404"/>
              </a:xfrm>
              <a:prstGeom prst="rect">
                <a:avLst/>
              </a:prstGeom>
              <a:blipFill>
                <a:blip r:embed="rId2"/>
                <a:stretch>
                  <a:fillRect t="-440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Image 1">
            <a:extLst>
              <a:ext uri="{FF2B5EF4-FFF2-40B4-BE49-F238E27FC236}">
                <a16:creationId xmlns:a16="http://schemas.microsoft.com/office/drawing/2014/main" id="{2AB27A5F-B393-470A-BF2B-1F55A3CB37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56" y="2653618"/>
            <a:ext cx="5796135" cy="3484382"/>
          </a:xfrm>
          <a:prstGeom prst="rect">
            <a:avLst/>
          </a:prstGeom>
        </p:spPr>
      </p:pic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2B758581-33A2-4E08-B4B6-28845BF2ECAE}"/>
              </a:ext>
            </a:extLst>
          </p:cNvPr>
          <p:cNvSpPr txBox="1">
            <a:spLocks/>
          </p:cNvSpPr>
          <p:nvPr/>
        </p:nvSpPr>
        <p:spPr>
          <a:xfrm>
            <a:off x="6299696" y="3229022"/>
            <a:ext cx="2664792" cy="2360217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Font typeface="Arial" panose="020B0604020202020204" pitchFamily="34" charset="0"/>
              <a:buNone/>
              <a:tabLst>
                <a:tab pos="2159000" algn="l"/>
                <a:tab pos="6461125" algn="l"/>
              </a:tabLst>
            </a:pPr>
            <a:endParaRPr lang="fr-FR" altLang="fr-F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ct val="0"/>
              </a:spcBef>
              <a:buFont typeface="Arial" panose="020B0604020202020204" pitchFamily="34" charset="0"/>
              <a:buNone/>
              <a:tabLst>
                <a:tab pos="2159000" algn="l"/>
                <a:tab pos="6461125" algn="l"/>
              </a:tabLst>
            </a:pPr>
            <a:r>
              <a:rPr lang="fr-FR" altLang="fr-FR" sz="4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VRAI</a:t>
            </a:r>
            <a:r>
              <a:rPr lang="fr-FR" alt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spcBef>
                <a:spcPct val="0"/>
              </a:spcBef>
              <a:buFont typeface="Arial" panose="020B0604020202020204" pitchFamily="34" charset="0"/>
              <a:buNone/>
              <a:tabLst>
                <a:tab pos="2159000" algn="l"/>
                <a:tab pos="6461125" algn="l"/>
              </a:tabLst>
            </a:pPr>
            <a:endParaRPr lang="fr-FR" altLang="fr-F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ct val="0"/>
              </a:spcBef>
              <a:buFont typeface="Arial" panose="020B0604020202020204" pitchFamily="34" charset="0"/>
              <a:buNone/>
              <a:tabLst>
                <a:tab pos="2159000" algn="l"/>
                <a:tab pos="6461125" algn="l"/>
              </a:tabLst>
            </a:pPr>
            <a:endParaRPr lang="fr-FR" altLang="fr-F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ct val="0"/>
              </a:spcBef>
              <a:buFont typeface="Arial" panose="020B0604020202020204" pitchFamily="34" charset="0"/>
              <a:buNone/>
              <a:tabLst>
                <a:tab pos="2159000" algn="l"/>
                <a:tab pos="6461125" algn="l"/>
              </a:tabLst>
            </a:pPr>
            <a:endParaRPr lang="fr-FR" altLang="fr-F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ct val="0"/>
              </a:spcBef>
              <a:buFont typeface="Arial" panose="020B0604020202020204" pitchFamily="34" charset="0"/>
              <a:buNone/>
              <a:tabLst>
                <a:tab pos="2159000" algn="l"/>
                <a:tab pos="6461125" algn="l"/>
              </a:tabLst>
            </a:pPr>
            <a:endParaRPr lang="fr-FR" altLang="fr-F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9396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1">
            <a:extLst>
              <a:ext uri="{FF2B5EF4-FFF2-40B4-BE49-F238E27FC236}">
                <a16:creationId xmlns:a16="http://schemas.microsoft.com/office/drawing/2014/main" id="{58C471B6-88E3-40A6-B8D7-EB4D64F13BD6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4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7E434CE7-193F-4EC7-AED1-F60592B10B9C}"/>
              </a:ext>
            </a:extLst>
          </p:cNvPr>
          <p:cNvSpPr txBox="1">
            <a:spLocks/>
          </p:cNvSpPr>
          <p:nvPr/>
        </p:nvSpPr>
        <p:spPr>
          <a:xfrm>
            <a:off x="6300192" y="3060000"/>
            <a:ext cx="2088232" cy="2952328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 typeface="Wingdings 2"/>
              <a:buNone/>
            </a:pPr>
            <a:endParaRPr lang="fr-FR" sz="3600" dirty="0"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Espace réservé du contenu 2">
                <a:extLst>
                  <a:ext uri="{FF2B5EF4-FFF2-40B4-BE49-F238E27FC236}">
                    <a16:creationId xmlns:a16="http://schemas.microsoft.com/office/drawing/2014/main" id="{E9212CE2-9BC6-4A3D-A452-5B117572F49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60000" y="1476000"/>
                <a:ext cx="8460000" cy="1393157"/>
              </a:xfrm>
              <a:prstGeom prst="rect">
                <a:avLst/>
              </a:prstGeom>
            </p:spPr>
            <p:txBody>
              <a:bodyPr vert="horz">
                <a:normAutofit lnSpcReduction="1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spcBef>
                    <a:spcPts val="0"/>
                  </a:spcBef>
                  <a:buNone/>
                </a:pPr>
                <a:r>
                  <a:rPr lang="fr-FR" sz="3600" dirty="0">
                    <a:solidFill>
                      <a:srgbClr val="0070C0"/>
                    </a:solidFill>
                    <a:latin typeface="+mj-lt"/>
                  </a:rPr>
                  <a:t>La fonction cosinus est-elle croissante sur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fr-FR" sz="36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fr-FR" sz="360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36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fr-FR" sz="36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fr-FR" sz="36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;</m:t>
                        </m:r>
                        <m:f>
                          <m:fPr>
                            <m:ctrlPr>
                              <a:rPr lang="fr-FR" sz="36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36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fr-FR" sz="36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fr-FR" sz="3600" dirty="0">
                    <a:solidFill>
                      <a:srgbClr val="0070C0"/>
                    </a:solidFill>
                    <a:latin typeface="+mj-lt"/>
                  </a:rPr>
                  <a:t> ?</a:t>
                </a:r>
              </a:p>
            </p:txBody>
          </p:sp>
        </mc:Choice>
        <mc:Fallback xmlns="">
          <p:sp>
            <p:nvSpPr>
              <p:cNvPr id="6" name="Espace réservé du contenu 2">
                <a:extLst>
                  <a:ext uri="{FF2B5EF4-FFF2-40B4-BE49-F238E27FC236}">
                    <a16:creationId xmlns:a16="http://schemas.microsoft.com/office/drawing/2014/main" id="{E9212CE2-9BC6-4A3D-A452-5B117572F4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000" y="1476000"/>
                <a:ext cx="8460000" cy="1393157"/>
              </a:xfrm>
              <a:prstGeom prst="rect">
                <a:avLst/>
              </a:prstGeom>
              <a:blipFill>
                <a:blip r:embed="rId2"/>
                <a:stretch>
                  <a:fillRect l="-2161" t="-10480" b="-393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2B758581-33A2-4E08-B4B6-28845BF2ECAE}"/>
              </a:ext>
            </a:extLst>
          </p:cNvPr>
          <p:cNvSpPr txBox="1">
            <a:spLocks/>
          </p:cNvSpPr>
          <p:nvPr/>
        </p:nvSpPr>
        <p:spPr>
          <a:xfrm>
            <a:off x="971600" y="3356055"/>
            <a:ext cx="2664792" cy="2360217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Font typeface="Arial" panose="020B0604020202020204" pitchFamily="34" charset="0"/>
              <a:buNone/>
              <a:tabLst>
                <a:tab pos="2159000" algn="l"/>
                <a:tab pos="6461125" algn="l"/>
              </a:tabLst>
            </a:pPr>
            <a:endParaRPr lang="fr-FR" altLang="fr-F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ct val="0"/>
              </a:spcBef>
              <a:buFont typeface="Arial" panose="020B0604020202020204" pitchFamily="34" charset="0"/>
              <a:buNone/>
              <a:tabLst>
                <a:tab pos="2159000" algn="l"/>
                <a:tab pos="6461125" algn="l"/>
              </a:tabLst>
            </a:pPr>
            <a:r>
              <a:rPr lang="fr-FR" altLang="fr-FR" sz="4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FAUX</a:t>
            </a:r>
            <a:r>
              <a:rPr lang="fr-FR" altLang="fr-F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spcBef>
                <a:spcPct val="0"/>
              </a:spcBef>
              <a:buFont typeface="Arial" panose="020B0604020202020204" pitchFamily="34" charset="0"/>
              <a:buNone/>
              <a:tabLst>
                <a:tab pos="2159000" algn="l"/>
                <a:tab pos="6461125" algn="l"/>
              </a:tabLst>
            </a:pPr>
            <a:endParaRPr lang="fr-FR" altLang="fr-F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ct val="0"/>
              </a:spcBef>
              <a:buFont typeface="Arial" panose="020B0604020202020204" pitchFamily="34" charset="0"/>
              <a:buNone/>
              <a:tabLst>
                <a:tab pos="2159000" algn="l"/>
                <a:tab pos="6461125" algn="l"/>
              </a:tabLst>
            </a:pPr>
            <a:endParaRPr lang="fr-FR" altLang="fr-F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ct val="0"/>
              </a:spcBef>
              <a:buFont typeface="Arial" panose="020B0604020202020204" pitchFamily="34" charset="0"/>
              <a:buNone/>
              <a:tabLst>
                <a:tab pos="2159000" algn="l"/>
                <a:tab pos="6461125" algn="l"/>
              </a:tabLst>
            </a:pPr>
            <a:endParaRPr lang="fr-FR" altLang="fr-F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ct val="0"/>
              </a:spcBef>
              <a:buFont typeface="Arial" panose="020B0604020202020204" pitchFamily="34" charset="0"/>
              <a:buNone/>
              <a:tabLst>
                <a:tab pos="2159000" algn="l"/>
                <a:tab pos="6461125" algn="l"/>
              </a:tabLst>
            </a:pPr>
            <a:endParaRPr lang="fr-FR" altLang="fr-F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81CE58F8-4212-4B6B-86FC-922EB2FDAE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7159" y="2172578"/>
            <a:ext cx="3741923" cy="4229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391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1">
            <a:extLst>
              <a:ext uri="{FF2B5EF4-FFF2-40B4-BE49-F238E27FC236}">
                <a16:creationId xmlns:a16="http://schemas.microsoft.com/office/drawing/2014/main" id="{58C471B6-88E3-40A6-B8D7-EB4D64F13BD6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5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Espace réservé du contenu 2">
                <a:extLst>
                  <a:ext uri="{FF2B5EF4-FFF2-40B4-BE49-F238E27FC236}">
                    <a16:creationId xmlns:a16="http://schemas.microsoft.com/office/drawing/2014/main" id="{E9212CE2-9BC6-4A3D-A452-5B117572F49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60000" y="1476000"/>
                <a:ext cx="8460000" cy="1393157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fr-FR" sz="360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fr-FR" sz="36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fr-FR" sz="36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=2+</m:t>
                    </m:r>
                    <m:func>
                      <m:funcPr>
                        <m:ctrlPr>
                          <a:rPr lang="fr-FR" sz="36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36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fr-FR" sz="36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36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e>
                    </m:func>
                  </m:oMath>
                </a14:m>
                <a:r>
                  <a:rPr lang="fr-FR" sz="3600" dirty="0">
                    <a:solidFill>
                      <a:srgbClr val="0070C0"/>
                    </a:solidFill>
                    <a:latin typeface="+mj-lt"/>
                  </a:rPr>
                  <a:t>  </a:t>
                </a:r>
              </a:p>
              <a:p>
                <a:pPr marL="0" indent="0" algn="ctr"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fr-FR" sz="36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r>
                      <a:rPr lang="fr-FR" sz="36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sz="3600" dirty="0">
                    <a:solidFill>
                      <a:srgbClr val="0070C0"/>
                    </a:solidFill>
                    <a:latin typeface="+mj-lt"/>
                  </a:rPr>
                  <a:t>admet-elle 2 pour minimum sur </a:t>
                </a:r>
                <a14:m>
                  <m:oMath xmlns:m="http://schemas.openxmlformats.org/officeDocument/2006/math">
                    <m:r>
                      <a:rPr lang="fr-FR" sz="360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ℝ</m:t>
                    </m:r>
                    <m:r>
                      <a:rPr lang="fr-FR" sz="36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sz="3600" dirty="0">
                    <a:solidFill>
                      <a:srgbClr val="0070C0"/>
                    </a:solidFill>
                    <a:latin typeface="+mj-lt"/>
                  </a:rPr>
                  <a:t>?</a:t>
                </a:r>
              </a:p>
            </p:txBody>
          </p:sp>
        </mc:Choice>
        <mc:Fallback>
          <p:sp>
            <p:nvSpPr>
              <p:cNvPr id="6" name="Espace réservé du contenu 2">
                <a:extLst>
                  <a:ext uri="{FF2B5EF4-FFF2-40B4-BE49-F238E27FC236}">
                    <a16:creationId xmlns:a16="http://schemas.microsoft.com/office/drawing/2014/main" id="{E9212CE2-9BC6-4A3D-A452-5B117572F4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000" y="1476000"/>
                <a:ext cx="8460000" cy="1393157"/>
              </a:xfrm>
              <a:prstGeom prst="rect">
                <a:avLst/>
              </a:prstGeom>
              <a:blipFill>
                <a:blip r:embed="rId2"/>
                <a:stretch>
                  <a:fillRect b="-174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Espace réservé du contenu 2">
                <a:extLst>
                  <a:ext uri="{FF2B5EF4-FFF2-40B4-BE49-F238E27FC236}">
                    <a16:creationId xmlns:a16="http://schemas.microsoft.com/office/drawing/2014/main" id="{2B758581-33A2-4E08-B4B6-28845BF2ECA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367644" y="2996952"/>
                <a:ext cx="6408712" cy="3206219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spcBef>
                    <a:spcPct val="0"/>
                  </a:spcBef>
                  <a:buNone/>
                  <a:tabLst>
                    <a:tab pos="2159000" algn="l"/>
                    <a:tab pos="6461125" algn="l"/>
                  </a:tabLst>
                </a:pPr>
                <a:r>
                  <a:rPr lang="fr-FR" altLang="fr-FR" sz="3200" dirty="0">
                    <a:cs typeface="Times New Roman" panose="02020603050405020304" pitchFamily="18" charset="0"/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altLang="fr-FR" sz="320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fr-FR" altLang="fr-FR" sz="3200" dirty="0">
                    <a:cs typeface="Times New Roman" panose="02020603050405020304" pitchFamily="18" charset="0"/>
                  </a:rPr>
                  <a:t> réel,</a:t>
                </a:r>
              </a:p>
              <a:p>
                <a:pPr marL="0" indent="0" algn="ctr">
                  <a:spcBef>
                    <a:spcPct val="0"/>
                  </a:spcBef>
                  <a:buNone/>
                  <a:tabLst>
                    <a:tab pos="2159000" algn="l"/>
                    <a:tab pos="6461125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fr-FR" altLang="fr-FR" sz="3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a:rPr lang="fr-FR" altLang="fr-FR" sz="32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−1</m:t>
                          </m:r>
                          <m:r>
                            <a:rPr lang="fr-FR" altLang="fr-FR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≤</m:t>
                          </m:r>
                          <m:r>
                            <m:rPr>
                              <m:sty m:val="p"/>
                            </m:rPr>
                            <a:rPr lang="fr-FR" altLang="fr-FR" sz="32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fr-FR" altLang="fr-FR" sz="32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fr-FR" altLang="fr-FR" sz="3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</m:d>
                          <m:r>
                            <a:rPr lang="fr-FR" altLang="fr-FR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≤1</m:t>
                          </m:r>
                        </m:e>
                      </m:func>
                    </m:oMath>
                  </m:oMathPara>
                </a14:m>
                <a:endParaRPr lang="fr-FR" altLang="fr-FR" sz="3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ctr">
                  <a:spcBef>
                    <a:spcPct val="0"/>
                  </a:spcBef>
                  <a:buNone/>
                  <a:tabLst>
                    <a:tab pos="2159000" algn="l"/>
                    <a:tab pos="6461125" algn="l"/>
                  </a:tabLst>
                </a:pPr>
                <a:r>
                  <a:rPr lang="fr-FR" altLang="fr-FR" sz="32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Donc :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fr-FR" altLang="fr-FR" sz="3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a:rPr lang="fr-FR" altLang="fr-FR" sz="3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fr-FR" altLang="fr-FR" sz="3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≤</m:t>
                        </m:r>
                        <m:r>
                          <a:rPr lang="fr-FR" altLang="fr-FR" sz="32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2+</m:t>
                        </m:r>
                        <m:r>
                          <m:rPr>
                            <m:sty m:val="p"/>
                          </m:rPr>
                          <a:rPr lang="fr-FR" altLang="fr-FR" sz="3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fr-FR" altLang="fr-FR" sz="3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fr-FR" altLang="fr-FR" sz="3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fr-FR" altLang="fr-FR" sz="3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≤</m:t>
                        </m:r>
                        <m:r>
                          <a:rPr lang="fr-FR" altLang="fr-FR" sz="3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e>
                    </m:func>
                  </m:oMath>
                </a14:m>
                <a:endParaRPr lang="fr-FR" altLang="fr-FR" sz="3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ctr">
                  <a:spcBef>
                    <a:spcPct val="0"/>
                  </a:spcBef>
                  <a:buFont typeface="Arial" panose="020B0604020202020204" pitchFamily="34" charset="0"/>
                  <a:buNone/>
                  <a:tabLst>
                    <a:tab pos="2159000" algn="l"/>
                    <a:tab pos="6461125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altLang="fr-FR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𝑓</m:t>
                      </m:r>
                      <m:d>
                        <m:dPr>
                          <m:ctrlPr>
                            <a:rPr lang="fr-FR" altLang="fr-FR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fr-FR" altLang="fr-FR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𝜋</m:t>
                          </m:r>
                        </m:e>
                      </m:d>
                      <m:r>
                        <a:rPr lang="fr-FR" altLang="fr-FR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=1</m:t>
                      </m:r>
                    </m:oMath>
                  </m:oMathPara>
                </a14:m>
                <a:endParaRPr lang="fr-FR" altLang="fr-FR" sz="3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ctr">
                  <a:spcBef>
                    <a:spcPct val="0"/>
                  </a:spcBef>
                  <a:buFont typeface="Arial" panose="020B0604020202020204" pitchFamily="34" charset="0"/>
                  <a:buNone/>
                  <a:tabLst>
                    <a:tab pos="2159000" algn="l"/>
                    <a:tab pos="6461125" algn="l"/>
                  </a:tabLst>
                </a:pPr>
                <a:r>
                  <a:rPr lang="fr-FR" altLang="fr-FR" sz="4300" b="1" dirty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FAUX</a:t>
                </a:r>
                <a:r>
                  <a:rPr lang="fr-FR" altLang="fr-FR" sz="4300" dirty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: le minimum est 1</a:t>
                </a:r>
              </a:p>
              <a:p>
                <a:pPr marL="0" indent="0" algn="ctr">
                  <a:spcBef>
                    <a:spcPct val="0"/>
                  </a:spcBef>
                  <a:buFont typeface="Arial" panose="020B0604020202020204" pitchFamily="34" charset="0"/>
                  <a:buNone/>
                  <a:tabLst>
                    <a:tab pos="2159000" algn="l"/>
                    <a:tab pos="6461125" algn="l"/>
                  </a:tabLst>
                </a:pPr>
                <a:endParaRPr lang="fr-FR" altLang="fr-FR" sz="4300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ctr">
                  <a:spcBef>
                    <a:spcPct val="0"/>
                  </a:spcBef>
                  <a:buFont typeface="Arial" panose="020B0604020202020204" pitchFamily="34" charset="0"/>
                  <a:buNone/>
                  <a:tabLst>
                    <a:tab pos="2159000" algn="l"/>
                    <a:tab pos="6461125" algn="l"/>
                  </a:tabLst>
                </a:pPr>
                <a:endParaRPr lang="fr-FR" altLang="fr-FR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ctr">
                  <a:spcBef>
                    <a:spcPct val="0"/>
                  </a:spcBef>
                  <a:buFont typeface="Arial" panose="020B0604020202020204" pitchFamily="34" charset="0"/>
                  <a:buNone/>
                  <a:tabLst>
                    <a:tab pos="2159000" algn="l"/>
                    <a:tab pos="6461125" algn="l"/>
                  </a:tabLst>
                </a:pPr>
                <a:endParaRPr lang="fr-FR" altLang="fr-FR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Espace réservé du contenu 2">
                <a:extLst>
                  <a:ext uri="{FF2B5EF4-FFF2-40B4-BE49-F238E27FC236}">
                    <a16:creationId xmlns:a16="http://schemas.microsoft.com/office/drawing/2014/main" id="{2B758581-33A2-4E08-B4B6-28845BF2EC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7644" y="2996952"/>
                <a:ext cx="6408712" cy="3206219"/>
              </a:xfrm>
              <a:prstGeom prst="rect">
                <a:avLst/>
              </a:prstGeom>
              <a:blipFill>
                <a:blip r:embed="rId3"/>
                <a:stretch>
                  <a:fillRect l="-856" t="-2281" r="-76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85448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1">
            <a:extLst>
              <a:ext uri="{FF2B5EF4-FFF2-40B4-BE49-F238E27FC236}">
                <a16:creationId xmlns:a16="http://schemas.microsoft.com/office/drawing/2014/main" id="{58C471B6-88E3-40A6-B8D7-EB4D64F13BD6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6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Espace réservé du contenu 2">
                <a:extLst>
                  <a:ext uri="{FF2B5EF4-FFF2-40B4-BE49-F238E27FC236}">
                    <a16:creationId xmlns:a16="http://schemas.microsoft.com/office/drawing/2014/main" id="{E9212CE2-9BC6-4A3D-A452-5B117572F49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60000" y="1476000"/>
                <a:ext cx="8460000" cy="1393157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fr-FR" sz="360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fr-FR" sz="36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fr-FR" sz="36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fr-FR" sz="36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36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fr-FR" sz="36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²</m:t>
                        </m:r>
                        <m:d>
                          <m:dPr>
                            <m:ctrlPr>
                              <a:rPr lang="fr-FR" sz="36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36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e>
                    </m:func>
                    <m:r>
                      <a:rPr lang="fr-FR" sz="36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+</m:t>
                    </m:r>
                    <m:func>
                      <m:funcPr>
                        <m:ctrlPr>
                          <a:rPr lang="fr-FR" sz="36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36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fr-FR" sz="36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²</m:t>
                        </m:r>
                        <m:d>
                          <m:dPr>
                            <m:ctrlPr>
                              <a:rPr lang="fr-FR" sz="36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36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e>
                    </m:func>
                  </m:oMath>
                </a14:m>
                <a:r>
                  <a:rPr lang="fr-FR" sz="3600" dirty="0">
                    <a:solidFill>
                      <a:srgbClr val="0070C0"/>
                    </a:solidFill>
                  </a:rPr>
                  <a:t> </a:t>
                </a:r>
              </a:p>
              <a:p>
                <a:pPr marL="0" indent="0" algn="ctr"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fr-FR" sz="360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r>
                      <a:rPr lang="fr-FR" sz="360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sz="3600" i="0" dirty="0">
                    <a:solidFill>
                      <a:srgbClr val="0070C0"/>
                    </a:solidFill>
                    <a:latin typeface="+mj-lt"/>
                  </a:rPr>
                  <a:t>est</a:t>
                </a:r>
                <a:r>
                  <a:rPr lang="fr-FR" sz="3600" b="0" i="0" dirty="0">
                    <a:solidFill>
                      <a:srgbClr val="0070C0"/>
                    </a:solidFill>
                    <a:latin typeface="+mj-lt"/>
                  </a:rPr>
                  <a:t>-elle</a:t>
                </a:r>
                <a:r>
                  <a:rPr lang="fr-FR" sz="3600" i="0" dirty="0">
                    <a:solidFill>
                      <a:srgbClr val="0070C0"/>
                    </a:solidFill>
                    <a:latin typeface="+mj-lt"/>
                  </a:rPr>
                  <a:t> une fonction affine </a:t>
                </a:r>
                <a:r>
                  <a:rPr lang="fr-FR" sz="3600" dirty="0">
                    <a:solidFill>
                      <a:srgbClr val="0070C0"/>
                    </a:solidFill>
                    <a:latin typeface="+mj-lt"/>
                  </a:rPr>
                  <a:t>?</a:t>
                </a:r>
              </a:p>
            </p:txBody>
          </p:sp>
        </mc:Choice>
        <mc:Fallback>
          <p:sp>
            <p:nvSpPr>
              <p:cNvPr id="6" name="Espace réservé du contenu 2">
                <a:extLst>
                  <a:ext uri="{FF2B5EF4-FFF2-40B4-BE49-F238E27FC236}">
                    <a16:creationId xmlns:a16="http://schemas.microsoft.com/office/drawing/2014/main" id="{E9212CE2-9BC6-4A3D-A452-5B117572F4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000" y="1476000"/>
                <a:ext cx="8460000" cy="1393157"/>
              </a:xfrm>
              <a:prstGeom prst="rect">
                <a:avLst/>
              </a:prstGeom>
              <a:blipFill>
                <a:blip r:embed="rId2"/>
                <a:stretch>
                  <a:fillRect b="-174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Espace réservé du contenu 2">
                <a:extLst>
                  <a:ext uri="{FF2B5EF4-FFF2-40B4-BE49-F238E27FC236}">
                    <a16:creationId xmlns:a16="http://schemas.microsoft.com/office/drawing/2014/main" id="{2B758581-33A2-4E08-B4B6-28845BF2ECA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367644" y="2869157"/>
                <a:ext cx="6408712" cy="3334014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spcBef>
                    <a:spcPct val="0"/>
                  </a:spcBef>
                  <a:buNone/>
                  <a:tabLst>
                    <a:tab pos="2159000" algn="l"/>
                    <a:tab pos="6461125" algn="l"/>
                  </a:tabLst>
                </a:pPr>
                <a:r>
                  <a:rPr lang="fr-FR" sz="3200" dirty="0">
                    <a:latin typeface="Cambria Math" panose="02040503050406030204" pitchFamily="18" charset="0"/>
                  </a:rPr>
                  <a:t>Pour tout réel </a:t>
                </a:r>
                <a14:m>
                  <m:oMath xmlns:m="http://schemas.openxmlformats.org/officeDocument/2006/math">
                    <m:r>
                      <a:rPr lang="fr-FR" sz="32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fr-FR" sz="3200" b="0" i="1" smtClean="0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endParaRPr lang="fr-FR" sz="3200" i="1" dirty="0">
                  <a:latin typeface="Cambria Math" panose="02040503050406030204" pitchFamily="18" charset="0"/>
                </a:endParaRPr>
              </a:p>
              <a:p>
                <a:pPr marL="0" indent="0" algn="ctr">
                  <a:spcBef>
                    <a:spcPct val="0"/>
                  </a:spcBef>
                  <a:buNone/>
                  <a:tabLst>
                    <a:tab pos="2159000" algn="l"/>
                    <a:tab pos="6461125" algn="l"/>
                  </a:tabLst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fr-FR" sz="320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320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fr-FR" sz="3200" i="1">
                            <a:latin typeface="Cambria Math" panose="02040503050406030204" pitchFamily="18" charset="0"/>
                          </a:rPr>
                          <m:t>²</m:t>
                        </m:r>
                        <m:d>
                          <m:dPr>
                            <m:ctrlPr>
                              <a:rPr lang="fr-FR" sz="3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32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e>
                    </m:func>
                    <m:r>
                      <a:rPr lang="fr-FR" sz="3200" i="1">
                        <a:latin typeface="Cambria Math" panose="02040503050406030204" pitchFamily="18" charset="0"/>
                      </a:rPr>
                      <m:t>+</m:t>
                    </m:r>
                    <m:func>
                      <m:funcPr>
                        <m:ctrlPr>
                          <a:rPr lang="fr-FR" sz="32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320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fr-FR" sz="3200" i="1">
                            <a:latin typeface="Cambria Math" panose="02040503050406030204" pitchFamily="18" charset="0"/>
                          </a:rPr>
                          <m:t>²</m:t>
                        </m:r>
                        <m:d>
                          <m:dPr>
                            <m:ctrlPr>
                              <a:rPr lang="fr-FR" sz="3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32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e>
                    </m:func>
                  </m:oMath>
                </a14:m>
                <a:r>
                  <a:rPr lang="fr-FR" altLang="fr-FR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1</a:t>
                </a:r>
              </a:p>
              <a:p>
                <a:pPr marL="0" indent="0" algn="ctr">
                  <a:spcBef>
                    <a:spcPct val="0"/>
                  </a:spcBef>
                  <a:buFont typeface="Arial" panose="020B0604020202020204" pitchFamily="34" charset="0"/>
                  <a:buNone/>
                  <a:tabLst>
                    <a:tab pos="2159000" algn="l"/>
                    <a:tab pos="6461125" algn="l"/>
                  </a:tabLst>
                </a:pPr>
                <a:endParaRPr lang="fr-FR" altLang="fr-FR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ctr">
                  <a:spcBef>
                    <a:spcPct val="0"/>
                  </a:spcBef>
                  <a:buFont typeface="Arial" panose="020B0604020202020204" pitchFamily="34" charset="0"/>
                  <a:buNone/>
                  <a:tabLst>
                    <a:tab pos="2159000" algn="l"/>
                    <a:tab pos="6461125" algn="l"/>
                  </a:tabLst>
                </a:pPr>
                <a:r>
                  <a:rPr lang="fr-FR" altLang="fr-FR" sz="4400" b="1" dirty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VRAI</a:t>
                </a:r>
                <a:r>
                  <a:rPr lang="fr-FR" altLang="fr-FR" sz="4400" dirty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: </a:t>
                </a:r>
                <a14:m>
                  <m:oMath xmlns:m="http://schemas.openxmlformats.org/officeDocument/2006/math">
                    <m:r>
                      <a:rPr lang="fr-FR" altLang="fr-FR" sz="44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𝑓</m:t>
                    </m:r>
                  </m:oMath>
                </a14:m>
                <a:r>
                  <a:rPr lang="fr-FR" altLang="fr-FR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altLang="fr-FR" sz="4000" dirty="0">
                    <a:solidFill>
                      <a:srgbClr val="00B05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est une fonction constante (donc affine)</a:t>
                </a:r>
              </a:p>
              <a:p>
                <a:pPr marL="0" indent="0" algn="ctr">
                  <a:spcBef>
                    <a:spcPct val="0"/>
                  </a:spcBef>
                  <a:buFont typeface="Arial" panose="020B0604020202020204" pitchFamily="34" charset="0"/>
                  <a:buNone/>
                  <a:tabLst>
                    <a:tab pos="2159000" algn="l"/>
                    <a:tab pos="6461125" algn="l"/>
                  </a:tabLst>
                </a:pPr>
                <a:endParaRPr lang="fr-FR" altLang="fr-FR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ctr">
                  <a:spcBef>
                    <a:spcPct val="0"/>
                  </a:spcBef>
                  <a:buFont typeface="Arial" panose="020B0604020202020204" pitchFamily="34" charset="0"/>
                  <a:buNone/>
                  <a:tabLst>
                    <a:tab pos="2159000" algn="l"/>
                    <a:tab pos="6461125" algn="l"/>
                  </a:tabLst>
                </a:pPr>
                <a:endParaRPr lang="fr-FR" altLang="fr-FR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ctr">
                  <a:spcBef>
                    <a:spcPct val="0"/>
                  </a:spcBef>
                  <a:buFont typeface="Arial" panose="020B0604020202020204" pitchFamily="34" charset="0"/>
                  <a:buNone/>
                  <a:tabLst>
                    <a:tab pos="2159000" algn="l"/>
                    <a:tab pos="6461125" algn="l"/>
                  </a:tabLst>
                </a:pPr>
                <a:endParaRPr lang="fr-FR" altLang="fr-FR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Espace réservé du contenu 2">
                <a:extLst>
                  <a:ext uri="{FF2B5EF4-FFF2-40B4-BE49-F238E27FC236}">
                    <a16:creationId xmlns:a16="http://schemas.microsoft.com/office/drawing/2014/main" id="{2B758581-33A2-4E08-B4B6-28845BF2EC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7644" y="2869157"/>
                <a:ext cx="6408712" cy="3334014"/>
              </a:xfrm>
              <a:prstGeom prst="rect">
                <a:avLst/>
              </a:prstGeom>
              <a:blipFill>
                <a:blip r:embed="rId3"/>
                <a:stretch>
                  <a:fillRect t="-2377" r="-104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87334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C843491B-228B-4813-8B86-A08DA6A31D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35163"/>
            <a:ext cx="8229600" cy="4389437"/>
          </a:xfrm>
        </p:spPr>
        <p:txBody>
          <a:bodyPr/>
          <a:lstStyle/>
          <a:p>
            <a:pPr marL="0" indent="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fr-FR" altLang="fr-FR" sz="5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Répondre aux questions suivantes</a:t>
            </a:r>
            <a:endParaRPr lang="fr-FR" altLang="fr-FR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86927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1">
            <a:extLst>
              <a:ext uri="{FF2B5EF4-FFF2-40B4-BE49-F238E27FC236}">
                <a16:creationId xmlns:a16="http://schemas.microsoft.com/office/drawing/2014/main" id="{58C471B6-88E3-40A6-B8D7-EB4D64F13BD6}"/>
              </a:ext>
            </a:extLst>
          </p:cNvPr>
          <p:cNvSpPr txBox="1">
            <a:spLocks/>
          </p:cNvSpPr>
          <p:nvPr/>
        </p:nvSpPr>
        <p:spPr>
          <a:xfrm>
            <a:off x="0" y="728898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7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Espace réservé du contenu 2">
                <a:extLst>
                  <a:ext uri="{FF2B5EF4-FFF2-40B4-BE49-F238E27FC236}">
                    <a16:creationId xmlns:a16="http://schemas.microsoft.com/office/drawing/2014/main" id="{7E434CE7-193F-4EC7-AED1-F60592B10B9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41414" y="2422347"/>
                <a:ext cx="7632848" cy="4221215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fr-FR" sz="3200" dirty="0">
                    <a:latin typeface="Cambria Math" panose="02040503050406030204" pitchFamily="18" charset="0"/>
                  </a:rPr>
                  <a:t>Pour tout réel </a:t>
                </a:r>
                <a14:m>
                  <m:oMath xmlns:m="http://schemas.openxmlformats.org/officeDocument/2006/math">
                    <m:r>
                      <a:rPr lang="fr-FR" sz="32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fr-FR" sz="3200" i="1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endParaRPr lang="fr-FR" sz="3200" i="1" dirty="0">
                  <a:latin typeface="Cambria Math" panose="02040503050406030204" pitchFamily="18" charset="0"/>
                </a:endParaRPr>
              </a:p>
              <a:p>
                <a:pPr marL="0" indent="0" algn="ctr">
                  <a:buFont typeface="Wingdings 2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fr-FR" sz="32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fr-FR" sz="32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fr-FR" sz="32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(−</m:t>
                          </m:r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+(−</m:t>
                      </m:r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fr-FR" sz="3200" b="0" dirty="0"/>
              </a:p>
              <a:p>
                <a:pPr marL="0" indent="0">
                  <a:buFont typeface="Wingdings 2"/>
                  <a:buNone/>
                  <a:tabLst>
                    <a:tab pos="2598738" algn="l"/>
                  </a:tabLst>
                </a:pPr>
                <a:r>
                  <a:rPr lang="fr-FR" sz="3200" dirty="0"/>
                  <a:t>	</a:t>
                </a:r>
                <a14:m>
                  <m:oMath xmlns:m="http://schemas.openxmlformats.org/officeDocument/2006/math">
                    <m:r>
                      <a:rPr lang="fr-FR" sz="3200" b="0" i="1" smtClean="0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fr-FR" sz="32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fr-FR" sz="3200" b="0" i="1" smtClean="0">
                            <a:latin typeface="Cambria Math" panose="02040503050406030204" pitchFamily="18" charset="0"/>
                          </a:rPr>
                          <m:t>− </m:t>
                        </m:r>
                        <m:r>
                          <m:rPr>
                            <m:sty m:val="p"/>
                          </m:rPr>
                          <a:rPr lang="fr-FR" sz="3200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d>
                          <m:dPr>
                            <m:ctrlPr>
                              <a:rPr lang="fr-FR" sz="32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32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e>
                    </m:func>
                    <m:r>
                      <a:rPr lang="fr-FR" sz="32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fr-FR" sz="3200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endParaRPr lang="fr-FR" sz="3200" b="0" dirty="0"/>
              </a:p>
              <a:p>
                <a:pPr marL="0" indent="0">
                  <a:buNone/>
                  <a:tabLst>
                    <a:tab pos="2598738" algn="l"/>
                  </a:tabLst>
                </a:pPr>
                <a:r>
                  <a:rPr lang="fr-FR" sz="3200" b="0" dirty="0"/>
                  <a:t>	</a:t>
                </a:r>
                <a14:m>
                  <m:oMath xmlns:m="http://schemas.openxmlformats.org/officeDocument/2006/math">
                    <m:r>
                      <a:rPr lang="fr-FR" sz="3200" b="0" i="1" smtClean="0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fr-FR" sz="32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fr-FR" sz="3200" i="1">
                            <a:latin typeface="Cambria Math" panose="02040503050406030204" pitchFamily="18" charset="0"/>
                          </a:rPr>
                          <m:t>− </m:t>
                        </m:r>
                        <m:r>
                          <a:rPr lang="fr-FR" sz="32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fr-FR" sz="320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d>
                          <m:dPr>
                            <m:ctrlPr>
                              <a:rPr lang="fr-FR" sz="3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32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e>
                    </m:func>
                    <m:r>
                      <a:rPr lang="fr-FR" sz="32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fr-FR" sz="32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fr-FR" sz="32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fr-FR" sz="3200" dirty="0"/>
              </a:p>
              <a:p>
                <a:pPr marL="0" indent="0">
                  <a:buFont typeface="Wingdings 2"/>
                  <a:buNone/>
                  <a:tabLst>
                    <a:tab pos="2598738" algn="l"/>
                  </a:tabLst>
                </a:pPr>
                <a:r>
                  <a:rPr lang="fr-FR" sz="3200" dirty="0"/>
                  <a:t>	</a:t>
                </a:r>
                <a14:m>
                  <m:oMath xmlns:m="http://schemas.openxmlformats.org/officeDocument/2006/math">
                    <m:r>
                      <a:rPr lang="fr-FR" sz="3200" b="0" i="0" smtClean="0">
                        <a:latin typeface="Cambria Math" panose="02040503050406030204" pitchFamily="18" charset="0"/>
                      </a:rPr>
                      <m:t>=−</m:t>
                    </m:r>
                    <m:r>
                      <a:rPr lang="fr-FR" sz="3200" b="0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fr-FR" sz="32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fr-FR" sz="32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fr-FR" sz="32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fr-FR" sz="3200" b="0" dirty="0"/>
              </a:p>
              <a:p>
                <a:pPr marL="0" indent="0" algn="ctr">
                  <a:buNone/>
                  <a:tabLst>
                    <a:tab pos="2598738" algn="l"/>
                  </a:tabLst>
                </a:pPr>
                <a:r>
                  <a:rPr lang="fr-FR" sz="3600" b="1" dirty="0">
                    <a:solidFill>
                      <a:srgbClr val="00B050"/>
                    </a:solidFill>
                    <a:latin typeface="+mj-lt"/>
                  </a:rPr>
                  <a:t>FAUX</a:t>
                </a:r>
                <a:r>
                  <a:rPr lang="fr-FR" sz="3600" b="0" dirty="0">
                    <a:solidFill>
                      <a:srgbClr val="00B050"/>
                    </a:solidFill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fr-FR" sz="3600" b="0" dirty="0">
                    <a:solidFill>
                      <a:srgbClr val="00B050"/>
                    </a:solidFill>
                    <a:latin typeface="+mj-lt"/>
                  </a:rPr>
                  <a:t> n’est pas une fonction paire mais impaire.</a:t>
                </a:r>
                <a:endParaRPr lang="fr-FR" sz="3600" b="0" dirty="0">
                  <a:latin typeface="+mj-lt"/>
                </a:endParaRPr>
              </a:p>
            </p:txBody>
          </p:sp>
        </mc:Choice>
        <mc:Fallback xmlns="">
          <p:sp>
            <p:nvSpPr>
              <p:cNvPr id="7" name="Espace réservé du contenu 2">
                <a:extLst>
                  <a:ext uri="{FF2B5EF4-FFF2-40B4-BE49-F238E27FC236}">
                    <a16:creationId xmlns:a16="http://schemas.microsoft.com/office/drawing/2014/main" id="{7E434CE7-193F-4EC7-AED1-F60592B10B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1414" y="2422347"/>
                <a:ext cx="7632848" cy="4221215"/>
              </a:xfrm>
              <a:prstGeom prst="rect">
                <a:avLst/>
              </a:prstGeom>
              <a:blipFill>
                <a:blip r:embed="rId2"/>
                <a:stretch>
                  <a:fillRect t="-1876" b="-86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Espace réservé du contenu 2">
                <a:extLst>
                  <a:ext uri="{FF2B5EF4-FFF2-40B4-BE49-F238E27FC236}">
                    <a16:creationId xmlns:a16="http://schemas.microsoft.com/office/drawing/2014/main" id="{E9212CE2-9BC6-4A3D-A452-5B117572F49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39552" y="1412776"/>
                <a:ext cx="8136904" cy="1224009"/>
              </a:xfrm>
              <a:prstGeom prst="rect">
                <a:avLst/>
              </a:prstGeom>
            </p:spPr>
            <p:txBody>
              <a:bodyPr vert="horz">
                <a:normAutofit lnSpcReduction="1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  <a:tabLst>
                    <a:tab pos="3402013" algn="l"/>
                  </a:tabLst>
                </a:pPr>
                <a14:m>
                  <m:oMath xmlns:m="http://schemas.openxmlformats.org/officeDocument/2006/math">
                    <m:r>
                      <a:rPr lang="fr-FR" sz="360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fr-FR" sz="36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fr-FR" sz="36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fr-FR" sz="36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36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fr-FR" sz="36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fr-FR" sz="36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fr-FR" sz="36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  <m:r>
                      <a:rPr lang="fr-FR" sz="36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fr-FR" sz="36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fr-FR" sz="3600" dirty="0">
                    <a:solidFill>
                      <a:srgbClr val="0070C0"/>
                    </a:solidFill>
                  </a:rPr>
                  <a:t>	</a:t>
                </a:r>
              </a:p>
              <a:p>
                <a:pPr marL="0" indent="0" algn="ctr">
                  <a:buNone/>
                  <a:tabLst>
                    <a:tab pos="3402013" algn="l"/>
                  </a:tabLst>
                </a:pPr>
                <a14:m>
                  <m:oMath xmlns:m="http://schemas.openxmlformats.org/officeDocument/2006/math">
                    <m:r>
                      <a:rPr lang="fr-FR" sz="3600" b="0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r>
                      <a:rPr lang="fr-FR" sz="3600" b="0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sz="3600" dirty="0">
                    <a:solidFill>
                      <a:srgbClr val="0070C0"/>
                    </a:solidFill>
                  </a:rPr>
                  <a:t>est-elle paire sur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ℝ</m:t>
                    </m:r>
                  </m:oMath>
                </a14:m>
                <a:r>
                  <a:rPr lang="fr-FR" sz="3600" dirty="0">
                    <a:solidFill>
                      <a:srgbClr val="0070C0"/>
                    </a:solidFill>
                  </a:rPr>
                  <a:t>?</a:t>
                </a:r>
              </a:p>
            </p:txBody>
          </p:sp>
        </mc:Choice>
        <mc:Fallback>
          <p:sp>
            <p:nvSpPr>
              <p:cNvPr id="6" name="Espace réservé du contenu 2">
                <a:extLst>
                  <a:ext uri="{FF2B5EF4-FFF2-40B4-BE49-F238E27FC236}">
                    <a16:creationId xmlns:a16="http://schemas.microsoft.com/office/drawing/2014/main" id="{E9212CE2-9BC6-4A3D-A452-5B117572F4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1412776"/>
                <a:ext cx="8136904" cy="1224009"/>
              </a:xfrm>
              <a:prstGeom prst="rect">
                <a:avLst/>
              </a:prstGeom>
              <a:blipFill>
                <a:blip r:embed="rId3"/>
                <a:stretch>
                  <a:fillRect b="-1592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27150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1">
            <a:extLst>
              <a:ext uri="{FF2B5EF4-FFF2-40B4-BE49-F238E27FC236}">
                <a16:creationId xmlns:a16="http://schemas.microsoft.com/office/drawing/2014/main" id="{58C471B6-88E3-40A6-B8D7-EB4D64F13BD6}"/>
              </a:ext>
            </a:extLst>
          </p:cNvPr>
          <p:cNvSpPr txBox="1">
            <a:spLocks/>
          </p:cNvSpPr>
          <p:nvPr/>
        </p:nvSpPr>
        <p:spPr>
          <a:xfrm>
            <a:off x="0" y="728898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8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Espace réservé du contenu 2">
                <a:extLst>
                  <a:ext uri="{FF2B5EF4-FFF2-40B4-BE49-F238E27FC236}">
                    <a16:creationId xmlns:a16="http://schemas.microsoft.com/office/drawing/2014/main" id="{7E434CE7-193F-4EC7-AED1-F60592B10B9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55576" y="2864042"/>
                <a:ext cx="7632848" cy="3798000"/>
              </a:xfrm>
              <a:prstGeom prst="rect">
                <a:avLst/>
              </a:prstGeom>
            </p:spPr>
            <p:txBody>
              <a:bodyPr vert="horz">
                <a:normAutofit fontScale="92500" lnSpcReduction="1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fr-FR" sz="3500" dirty="0">
                    <a:latin typeface="Cambria Math" panose="02040503050406030204" pitchFamily="18" charset="0"/>
                  </a:rPr>
                  <a:t>Pour tout réel </a:t>
                </a:r>
                <a14:m>
                  <m:oMath xmlns:m="http://schemas.openxmlformats.org/officeDocument/2006/math">
                    <m:r>
                      <a:rPr lang="fr-FR" sz="35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fr-FR" sz="3500" i="1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endParaRPr lang="fr-FR" sz="3500" i="1" dirty="0">
                  <a:latin typeface="Cambria Math" panose="02040503050406030204" pitchFamily="18" charset="0"/>
                </a:endParaRPr>
              </a:p>
              <a:p>
                <a:pPr marL="0" indent="0" algn="ctr">
                  <a:buFont typeface="Wingdings 2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500" b="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fr-FR" sz="35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35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fr-FR" sz="3500" b="0" i="1" smtClean="0">
                              <a:latin typeface="Cambria Math" panose="02040503050406030204" pitchFamily="18" charset="0"/>
                            </a:rPr>
                            <m:t>+2</m:t>
                          </m:r>
                          <m:r>
                            <a:rPr lang="fr-FR" sz="3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e>
                      </m:d>
                      <m:r>
                        <a:rPr lang="fr-FR" sz="3500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fr-FR" sz="35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fr-FR" sz="35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fr-FR" sz="35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fr-FR" sz="35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fr-FR" sz="3500" b="0" i="1" smtClean="0">
                              <a:latin typeface="Cambria Math" panose="02040503050406030204" pitchFamily="18" charset="0"/>
                            </a:rPr>
                            <m:t>+2</m:t>
                          </m:r>
                          <m:r>
                            <a:rPr lang="fr-FR" sz="3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  <m:r>
                            <a:rPr lang="fr-FR" sz="35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fr-FR" sz="3500" b="0" i="1" smtClean="0">
                          <a:latin typeface="Cambria Math" panose="02040503050406030204" pitchFamily="18" charset="0"/>
                        </a:rPr>
                        <m:t>+(</m:t>
                      </m:r>
                      <m:r>
                        <a:rPr lang="fr-FR" sz="35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fr-FR" sz="3500" b="0" i="1" smtClean="0">
                          <a:latin typeface="Cambria Math" panose="02040503050406030204" pitchFamily="18" charset="0"/>
                        </a:rPr>
                        <m:t>+2</m:t>
                      </m:r>
                      <m:r>
                        <a:rPr lang="fr-FR" sz="35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r>
                        <a:rPr lang="fr-FR" sz="35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fr-FR" sz="3500" b="0" dirty="0"/>
              </a:p>
              <a:p>
                <a:pPr marL="0" indent="0">
                  <a:buFont typeface="Wingdings 2"/>
                  <a:buNone/>
                  <a:tabLst>
                    <a:tab pos="2235200" algn="l"/>
                  </a:tabLst>
                </a:pPr>
                <a:r>
                  <a:rPr lang="fr-FR" sz="3500" dirty="0"/>
                  <a:t>	</a:t>
                </a:r>
                <a14:m>
                  <m:oMath xmlns:m="http://schemas.openxmlformats.org/officeDocument/2006/math">
                    <m:r>
                      <a:rPr lang="fr-FR" sz="3500" b="0" i="1" smtClean="0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fr-FR" sz="35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3500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d>
                          <m:dPr>
                            <m:ctrlPr>
                              <a:rPr lang="fr-FR" sz="35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35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e>
                    </m:func>
                    <m:r>
                      <a:rPr lang="fr-FR" sz="35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fr-FR" sz="35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fr-FR" sz="3500" b="0" i="1" smtClean="0">
                        <a:latin typeface="Cambria Math" panose="02040503050406030204" pitchFamily="18" charset="0"/>
                      </a:rPr>
                      <m:t>+2</m:t>
                    </m:r>
                    <m:r>
                      <a:rPr lang="fr-FR" sz="35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</m:oMath>
                </a14:m>
                <a:endParaRPr lang="fr-FR" sz="3500" b="0" dirty="0"/>
              </a:p>
              <a:p>
                <a:pPr marL="0" indent="0">
                  <a:buFont typeface="Wingdings 2"/>
                  <a:buNone/>
                  <a:tabLst>
                    <a:tab pos="2235200" algn="l"/>
                  </a:tabLst>
                </a:pPr>
                <a:r>
                  <a:rPr lang="fr-FR" sz="3500" b="0" dirty="0"/>
                  <a:t>	</a:t>
                </a:r>
                <a14:m>
                  <m:oMath xmlns:m="http://schemas.openxmlformats.org/officeDocument/2006/math">
                    <m:r>
                      <a:rPr lang="fr-FR" sz="35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fr-FR" sz="3500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fr-FR" sz="35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5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fr-FR" sz="3500" b="0" i="1" smtClean="0">
                        <a:latin typeface="Cambria Math" panose="02040503050406030204" pitchFamily="18" charset="0"/>
                      </a:rPr>
                      <m:t>+2</m:t>
                    </m:r>
                    <m:r>
                      <a:rPr lang="fr-FR" sz="35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</m:oMath>
                </a14:m>
                <a:endParaRPr lang="fr-FR" sz="3500" b="0" dirty="0"/>
              </a:p>
              <a:p>
                <a:pPr marL="0" indent="0">
                  <a:buFont typeface="Wingdings 2"/>
                  <a:buNone/>
                  <a:tabLst>
                    <a:tab pos="2235200" algn="l"/>
                  </a:tabLst>
                </a:pPr>
                <a:r>
                  <a:rPr lang="fr-FR" sz="3500" dirty="0"/>
                  <a:t>	</a:t>
                </a:r>
                <a14:m>
                  <m:oMath xmlns:m="http://schemas.openxmlformats.org/officeDocument/2006/math">
                    <m:r>
                      <a:rPr lang="fr-FR" sz="35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</m:t>
                    </m:r>
                    <m:r>
                      <a:rPr lang="fr-FR" sz="3500" b="0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fr-FR" sz="35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fr-FR" sz="35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fr-FR" sz="35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fr-FR" sz="3500" b="0" dirty="0"/>
              </a:p>
              <a:p>
                <a:pPr marL="0" indent="0" algn="ctr">
                  <a:buNone/>
                  <a:tabLst>
                    <a:tab pos="2598738" algn="l"/>
                  </a:tabLst>
                </a:pPr>
                <a:r>
                  <a:rPr lang="fr-FR" sz="3900" b="0" dirty="0"/>
                  <a:t> </a:t>
                </a:r>
                <a:r>
                  <a:rPr lang="fr-FR" sz="3900" b="1" dirty="0">
                    <a:solidFill>
                      <a:srgbClr val="00B050"/>
                    </a:solidFill>
                    <a:latin typeface="+mj-lt"/>
                  </a:rPr>
                  <a:t>FAUX</a:t>
                </a:r>
                <a:r>
                  <a:rPr lang="fr-FR" sz="3900" b="0" dirty="0">
                    <a:solidFill>
                      <a:srgbClr val="00B050"/>
                    </a:solidFill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fr-FR" sz="39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fr-FR" sz="3900" b="0" dirty="0">
                    <a:solidFill>
                      <a:srgbClr val="00B050"/>
                    </a:solidFill>
                    <a:latin typeface="+mj-lt"/>
                  </a:rPr>
                  <a:t> n’est pas une fonction périodique de période </a:t>
                </a:r>
                <a14:m>
                  <m:oMath xmlns:m="http://schemas.openxmlformats.org/officeDocument/2006/math">
                    <m:r>
                      <a:rPr lang="fr-FR" sz="39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fr-FR" sz="39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</m:oMath>
                </a14:m>
                <a:r>
                  <a:rPr lang="fr-FR" sz="3900" b="0" dirty="0">
                    <a:solidFill>
                      <a:srgbClr val="00B050"/>
                    </a:solidFill>
                    <a:latin typeface="+mj-lt"/>
                  </a:rPr>
                  <a:t>.</a:t>
                </a:r>
                <a:endParaRPr lang="fr-FR" sz="3900" b="0" dirty="0">
                  <a:latin typeface="+mj-lt"/>
                </a:endParaRPr>
              </a:p>
            </p:txBody>
          </p:sp>
        </mc:Choice>
        <mc:Fallback xmlns="">
          <p:sp>
            <p:nvSpPr>
              <p:cNvPr id="7" name="Espace réservé du contenu 2">
                <a:extLst>
                  <a:ext uri="{FF2B5EF4-FFF2-40B4-BE49-F238E27FC236}">
                    <a16:creationId xmlns:a16="http://schemas.microsoft.com/office/drawing/2014/main" id="{7E434CE7-193F-4EC7-AED1-F60592B10B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2864042"/>
                <a:ext cx="7632848" cy="3798000"/>
              </a:xfrm>
              <a:prstGeom prst="rect">
                <a:avLst/>
              </a:prstGeom>
              <a:blipFill>
                <a:blip r:embed="rId2"/>
                <a:stretch>
                  <a:fillRect t="-3371" b="-417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Espace réservé du contenu 2">
                <a:extLst>
                  <a:ext uri="{FF2B5EF4-FFF2-40B4-BE49-F238E27FC236}">
                    <a16:creationId xmlns:a16="http://schemas.microsoft.com/office/drawing/2014/main" id="{E9212CE2-9BC6-4A3D-A452-5B117572F49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95536" y="1484785"/>
                <a:ext cx="8568952" cy="1395328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fr-FR" sz="360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fr-FR" sz="36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fr-FR" sz="36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fr-FR" sz="36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36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fr-FR" sz="36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fr-FR" sz="36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fr-FR" sz="36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  <m:r>
                      <a:rPr lang="fr-FR" sz="36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fr-FR" sz="36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fr-FR" sz="3600" dirty="0">
                    <a:solidFill>
                      <a:srgbClr val="0070C0"/>
                    </a:solidFill>
                  </a:rPr>
                  <a:t> 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fr-FR" sz="3600" b="0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r>
                      <a:rPr lang="fr-FR" sz="3600" b="0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sz="3600" dirty="0">
                    <a:solidFill>
                      <a:srgbClr val="0070C0"/>
                    </a:solidFill>
                  </a:rPr>
                  <a:t>est-elle périodique de période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fr-FR" sz="36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</m:oMath>
                </a14:m>
                <a:r>
                  <a:rPr lang="fr-FR" sz="3600" dirty="0">
                    <a:solidFill>
                      <a:srgbClr val="0070C0"/>
                    </a:solidFill>
                  </a:rPr>
                  <a:t> sur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ℝ</m:t>
                    </m:r>
                  </m:oMath>
                </a14:m>
                <a:r>
                  <a:rPr lang="fr-FR" sz="3600" dirty="0">
                    <a:solidFill>
                      <a:srgbClr val="0070C0"/>
                    </a:solidFill>
                  </a:rPr>
                  <a:t> ?</a:t>
                </a:r>
              </a:p>
            </p:txBody>
          </p:sp>
        </mc:Choice>
        <mc:Fallback>
          <p:sp>
            <p:nvSpPr>
              <p:cNvPr id="6" name="Espace réservé du contenu 2">
                <a:extLst>
                  <a:ext uri="{FF2B5EF4-FFF2-40B4-BE49-F238E27FC236}">
                    <a16:creationId xmlns:a16="http://schemas.microsoft.com/office/drawing/2014/main" id="{E9212CE2-9BC6-4A3D-A452-5B117572F4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1484785"/>
                <a:ext cx="8568952" cy="1395328"/>
              </a:xfrm>
              <a:prstGeom prst="rect">
                <a:avLst/>
              </a:prstGeom>
              <a:blipFill>
                <a:blip r:embed="rId3"/>
                <a:stretch>
                  <a:fillRect r="-1778" b="-1008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00669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1">
            <a:extLst>
              <a:ext uri="{FF2B5EF4-FFF2-40B4-BE49-F238E27FC236}">
                <a16:creationId xmlns:a16="http://schemas.microsoft.com/office/drawing/2014/main" id="{58C471B6-88E3-40A6-B8D7-EB4D64F13BD6}"/>
              </a:ext>
            </a:extLst>
          </p:cNvPr>
          <p:cNvSpPr txBox="1">
            <a:spLocks/>
          </p:cNvSpPr>
          <p:nvPr/>
        </p:nvSpPr>
        <p:spPr>
          <a:xfrm>
            <a:off x="0" y="728898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9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Espace réservé du contenu 2">
                <a:extLst>
                  <a:ext uri="{FF2B5EF4-FFF2-40B4-BE49-F238E27FC236}">
                    <a16:creationId xmlns:a16="http://schemas.microsoft.com/office/drawing/2014/main" id="{7E434CE7-193F-4EC7-AED1-F60592B10B9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55576" y="3060000"/>
                <a:ext cx="7632848" cy="3798000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fr-FR" sz="3200" dirty="0">
                    <a:latin typeface="Cambria Math" panose="02040503050406030204" pitchFamily="18" charset="0"/>
                  </a:rPr>
                  <a:t>Pour tout réel </a:t>
                </a:r>
                <a14:m>
                  <m:oMath xmlns:m="http://schemas.openxmlformats.org/officeDocument/2006/math">
                    <m:r>
                      <a:rPr lang="fr-FR" sz="32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fr-FR" sz="3200" i="1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endParaRPr lang="fr-FR" sz="3200" i="1" dirty="0">
                  <a:latin typeface="Cambria Math" panose="02040503050406030204" pitchFamily="18" charset="0"/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fr-FR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fr-FR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fr-FR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=(−</m:t>
                      </m:r>
                      <m:r>
                        <a:rPr lang="fr-FR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fr-FR" sz="3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  <m:func>
                        <m:funcPr>
                          <m:ctrlPr>
                            <a:rPr lang="fr-FR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fr-FR" sz="32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fr-FR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(−</m:t>
                          </m:r>
                          <m:r>
                            <a:rPr lang="fr-FR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fr-FR" sz="3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</m:oMath>
                  </m:oMathPara>
                </a14:m>
                <a:endParaRPr lang="fr-FR" sz="3200" b="0" dirty="0">
                  <a:solidFill>
                    <a:schemeClr val="tx1"/>
                  </a:solidFill>
                </a:endParaRPr>
              </a:p>
              <a:p>
                <a:pPr marL="0" indent="0">
                  <a:buNone/>
                  <a:tabLst>
                    <a:tab pos="2598738" algn="l"/>
                  </a:tabLst>
                </a:pPr>
                <a:r>
                  <a:rPr lang="fr-FR" sz="3200" dirty="0">
                    <a:solidFill>
                      <a:schemeClr val="tx1"/>
                    </a:solidFill>
                  </a:rPr>
                  <a:t>	   </a:t>
                </a:r>
                <a14:m>
                  <m:oMath xmlns:m="http://schemas.openxmlformats.org/officeDocument/2006/math">
                    <m:r>
                      <a:rPr lang="fr-FR" sz="3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fr-FR" sz="3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fr-FR" sz="3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fr-FR" sz="3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fr-FR" sz="3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×(−</m:t>
                        </m:r>
                        <m:r>
                          <a:rPr lang="fr-FR" sz="3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fr-FR" sz="32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d>
                          <m:dPr>
                            <m:ctrlPr>
                              <a:rPr lang="fr-FR" sz="3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3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fr-FR" sz="3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)</m:t>
                        </m:r>
                      </m:e>
                    </m:func>
                  </m:oMath>
                </a14:m>
                <a:endParaRPr lang="fr-FR" sz="3200" b="0" dirty="0">
                  <a:solidFill>
                    <a:schemeClr val="tx1"/>
                  </a:solidFill>
                </a:endParaRPr>
              </a:p>
              <a:p>
                <a:pPr marL="0" indent="0">
                  <a:buNone/>
                  <a:tabLst>
                    <a:tab pos="2598738" algn="l"/>
                  </a:tabLst>
                </a:pPr>
                <a:r>
                  <a:rPr lang="fr-FR" sz="3200" dirty="0">
                    <a:solidFill>
                      <a:schemeClr val="tx1"/>
                    </a:solidFill>
                  </a:rPr>
                  <a:t>	 </a:t>
                </a:r>
                <a14:m>
                  <m:oMath xmlns:m="http://schemas.openxmlformats.org/officeDocument/2006/math">
                    <m:r>
                      <a:rPr lang="fr-FR" sz="32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 </m:t>
                    </m:r>
                    <m:r>
                      <a:rPr lang="fr-FR" sz="32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fr-FR" sz="3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func>
                      <m:funcPr>
                        <m:ctrlPr>
                          <a:rPr lang="fr-FR" sz="3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3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fr-FR" sz="3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fr-FR" sz="3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fr-FR" sz="3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</m:oMath>
                </a14:m>
                <a:endParaRPr lang="fr-FR" sz="3200" b="0" dirty="0">
                  <a:solidFill>
                    <a:schemeClr val="tx1"/>
                  </a:solidFill>
                </a:endParaRPr>
              </a:p>
              <a:p>
                <a:pPr marL="0" indent="0">
                  <a:buNone/>
                  <a:tabLst>
                    <a:tab pos="2598738" algn="l"/>
                  </a:tabLst>
                </a:pPr>
                <a:r>
                  <a:rPr lang="fr-FR" sz="3200" b="0" dirty="0">
                    <a:solidFill>
                      <a:schemeClr val="tx1"/>
                    </a:solidFill>
                  </a:rPr>
                  <a:t>	   </a:t>
                </a:r>
                <a14:m>
                  <m:oMath xmlns:m="http://schemas.openxmlformats.org/officeDocument/2006/math">
                    <m:r>
                      <a:rPr lang="fr-FR" sz="3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fr-FR" sz="3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r>
                      <a:rPr lang="fr-FR" sz="3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fr-FR" sz="3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fr-FR" sz="3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fr-FR" sz="3200" b="0" dirty="0">
                  <a:solidFill>
                    <a:schemeClr val="tx1"/>
                  </a:solidFill>
                </a:endParaRPr>
              </a:p>
              <a:p>
                <a:pPr marL="0" indent="0" algn="ctr">
                  <a:buNone/>
                  <a:tabLst>
                    <a:tab pos="2598738" algn="l"/>
                  </a:tabLst>
                </a:pPr>
                <a:r>
                  <a:rPr lang="fr-FR" sz="3600" b="1" dirty="0">
                    <a:solidFill>
                      <a:srgbClr val="00B050"/>
                    </a:solidFill>
                    <a:latin typeface="+mj-lt"/>
                  </a:rPr>
                  <a:t>FAUX</a:t>
                </a:r>
                <a:r>
                  <a:rPr lang="fr-FR" sz="3600" b="0" dirty="0">
                    <a:solidFill>
                      <a:srgbClr val="00B050"/>
                    </a:solidFill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fr-FR" sz="3600" b="0" dirty="0">
                    <a:solidFill>
                      <a:srgbClr val="00B050"/>
                    </a:solidFill>
                    <a:latin typeface="+mj-lt"/>
                  </a:rPr>
                  <a:t> est une fonction paire.</a:t>
                </a:r>
                <a:endParaRPr lang="fr-FR" sz="3600" b="0" dirty="0">
                  <a:latin typeface="+mj-lt"/>
                </a:endParaRPr>
              </a:p>
            </p:txBody>
          </p:sp>
        </mc:Choice>
        <mc:Fallback xmlns="">
          <p:sp>
            <p:nvSpPr>
              <p:cNvPr id="7" name="Espace réservé du contenu 2">
                <a:extLst>
                  <a:ext uri="{FF2B5EF4-FFF2-40B4-BE49-F238E27FC236}">
                    <a16:creationId xmlns:a16="http://schemas.microsoft.com/office/drawing/2014/main" id="{7E434CE7-193F-4EC7-AED1-F60592B10B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3060000"/>
                <a:ext cx="7632848" cy="3798000"/>
              </a:xfrm>
              <a:prstGeom prst="rect">
                <a:avLst/>
              </a:prstGeom>
              <a:blipFill>
                <a:blip r:embed="rId2"/>
                <a:stretch>
                  <a:fillRect t="-208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Espace réservé du contenu 2">
                <a:extLst>
                  <a:ext uri="{FF2B5EF4-FFF2-40B4-BE49-F238E27FC236}">
                    <a16:creationId xmlns:a16="http://schemas.microsoft.com/office/drawing/2014/main" id="{E9212CE2-9BC6-4A3D-A452-5B117572F49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55576" y="1484785"/>
                <a:ext cx="7632848" cy="1395328"/>
              </a:xfrm>
              <a:prstGeom prst="rect">
                <a:avLst/>
              </a:prstGeom>
            </p:spPr>
            <p:txBody>
              <a:bodyPr vert="horz">
                <a:normAutofit lnSpcReduction="1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fr-FR" sz="40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40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fr-FR" sz="4000" i="1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40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func>
                        <m:funcPr>
                          <m:ctrlPr>
                            <a:rPr lang="fr-FR" sz="40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fr-FR" sz="400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fr-FR" sz="40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fr-FR" sz="40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fr-FR" sz="40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</m:oMath>
                  </m:oMathPara>
                </a14:m>
                <a:endParaRPr lang="fr-FR" sz="4000" dirty="0">
                  <a:solidFill>
                    <a:srgbClr val="0070C0"/>
                  </a:solidFill>
                </a:endParaRP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fr-FR" sz="4000" b="0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r>
                      <a:rPr lang="fr-FR" sz="4000" b="0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sz="4000" dirty="0">
                    <a:solidFill>
                      <a:srgbClr val="0070C0"/>
                    </a:solidFill>
                  </a:rPr>
                  <a:t>est-elle impaire sur </a:t>
                </a:r>
                <a14:m>
                  <m:oMath xmlns:m="http://schemas.openxmlformats.org/officeDocument/2006/math">
                    <m:r>
                      <a:rPr lang="fr-FR" sz="40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ℝ</m:t>
                    </m:r>
                  </m:oMath>
                </a14:m>
                <a:r>
                  <a:rPr lang="fr-FR" sz="4000" dirty="0">
                    <a:solidFill>
                      <a:srgbClr val="0070C0"/>
                    </a:solidFill>
                  </a:rPr>
                  <a:t> ?</a:t>
                </a:r>
              </a:p>
            </p:txBody>
          </p:sp>
        </mc:Choice>
        <mc:Fallback>
          <p:sp>
            <p:nvSpPr>
              <p:cNvPr id="6" name="Espace réservé du contenu 2">
                <a:extLst>
                  <a:ext uri="{FF2B5EF4-FFF2-40B4-BE49-F238E27FC236}">
                    <a16:creationId xmlns:a16="http://schemas.microsoft.com/office/drawing/2014/main" id="{E9212CE2-9BC6-4A3D-A452-5B117572F4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1484785"/>
                <a:ext cx="7632848" cy="1395328"/>
              </a:xfrm>
              <a:prstGeom prst="rect">
                <a:avLst/>
              </a:prstGeom>
              <a:blipFill>
                <a:blip r:embed="rId3"/>
                <a:stretch>
                  <a:fillRect b="-1754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85706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1">
            <a:extLst>
              <a:ext uri="{FF2B5EF4-FFF2-40B4-BE49-F238E27FC236}">
                <a16:creationId xmlns:a16="http://schemas.microsoft.com/office/drawing/2014/main" id="{58C471B6-88E3-40A6-B8D7-EB4D64F13BD6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10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Espace réservé du contenu 2">
                <a:extLst>
                  <a:ext uri="{FF2B5EF4-FFF2-40B4-BE49-F238E27FC236}">
                    <a16:creationId xmlns:a16="http://schemas.microsoft.com/office/drawing/2014/main" id="{7E434CE7-193F-4EC7-AED1-F60592B10B9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55576" y="2880113"/>
                <a:ext cx="7632848" cy="3257887"/>
              </a:xfrm>
              <a:prstGeom prst="rect">
                <a:avLst/>
              </a:prstGeom>
            </p:spPr>
            <p:txBody>
              <a:bodyPr vert="horz">
                <a:normAutofit fontScale="92500" lnSpcReduction="1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fr-FR" sz="3500" dirty="0">
                    <a:latin typeface="Cambria Math" panose="02040503050406030204" pitchFamily="18" charset="0"/>
                  </a:rPr>
                  <a:t>Pour tout réel </a:t>
                </a:r>
                <a14:m>
                  <m:oMath xmlns:m="http://schemas.openxmlformats.org/officeDocument/2006/math">
                    <m:r>
                      <a:rPr lang="fr-FR" sz="35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fr-FR" sz="3500" i="1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endParaRPr lang="fr-FR" sz="3500" i="1" dirty="0">
                  <a:latin typeface="Cambria Math" panose="02040503050406030204" pitchFamily="18" charset="0"/>
                </a:endParaRPr>
              </a:p>
              <a:p>
                <a:pPr marL="0" indent="0" algn="ctr">
                  <a:buFont typeface="Wingdings 2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500" b="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fr-FR" sz="35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35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fr-FR" sz="35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fr-FR" sz="3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e>
                      </m:d>
                      <m:r>
                        <a:rPr lang="fr-FR" sz="3500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fr-FR" sz="35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fr-FR" sz="35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fr-FR" sz="3500" b="0" i="1" smtClean="0">
                              <a:latin typeface="Cambria Math" panose="02040503050406030204" pitchFamily="18" charset="0"/>
                            </a:rPr>
                            <m:t>(2(</m:t>
                          </m:r>
                          <m:r>
                            <a:rPr lang="fr-FR" sz="35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fr-FR" sz="35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fr-FR" sz="3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  <m:r>
                            <a:rPr lang="fr-FR" sz="3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))</m:t>
                          </m:r>
                        </m:e>
                      </m:func>
                    </m:oMath>
                  </m:oMathPara>
                </a14:m>
                <a:endParaRPr lang="fr-FR" sz="3500" b="0" i="1" dirty="0">
                  <a:latin typeface="+mj-lt"/>
                </a:endParaRPr>
              </a:p>
              <a:p>
                <a:pPr marL="3048000" indent="0" algn="ctr">
                  <a:buFont typeface="Wingdings 2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r-FR" sz="3500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fr-FR" sz="35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fr-FR" sz="35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fr-FR" sz="35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35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fr-FR" sz="35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fr-FR" sz="3500" b="0" i="1" smtClean="0">
                                  <a:latin typeface="Cambria Math" panose="02040503050406030204" pitchFamily="18" charset="0"/>
                                </a:rPr>
                                <m:t>+2</m:t>
                              </m:r>
                              <m:r>
                                <a:rPr lang="fr-FR" sz="35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𝜋</m:t>
                              </m:r>
                            </m:e>
                          </m:d>
                        </m:e>
                      </m:func>
                    </m:oMath>
                  </m:oMathPara>
                </a14:m>
                <a:endParaRPr lang="fr-FR" sz="3500" b="0" i="1" dirty="0">
                  <a:latin typeface="+mj-lt"/>
                  <a:ea typeface="Cambria Math" panose="02040503050406030204" pitchFamily="18" charset="0"/>
                </a:endParaRPr>
              </a:p>
              <a:p>
                <a:pPr marL="3048000" indent="0" algn="ctr">
                  <a:buFont typeface="Wingdings 2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r-FR" sz="35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fr-FR" sz="3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fr-FR" sz="35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fr-FR" sz="3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(2</m:t>
                          </m:r>
                          <m:r>
                            <a:rPr lang="fr-FR" sz="3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  <m:r>
                            <a:rPr lang="fr-FR" sz="35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</m:oMath>
                  </m:oMathPara>
                </a14:m>
                <a:endParaRPr lang="fr-FR" sz="3500" b="0" dirty="0">
                  <a:latin typeface="+mj-lt"/>
                  <a:ea typeface="Cambria Math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3500" b="0" dirty="0">
                    <a:latin typeface="+mj-lt"/>
                  </a:rPr>
                  <a:t>Donc </a:t>
                </a:r>
                <a14:m>
                  <m:oMath xmlns:m="http://schemas.openxmlformats.org/officeDocument/2006/math">
                    <m:r>
                      <a:rPr lang="fr-FR" sz="3500" i="1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fr-FR" sz="35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5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fr-FR" sz="3500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fr-FR" sz="35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e>
                    </m:d>
                    <m:r>
                      <a:rPr lang="fr-FR" sz="35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fr-FR" sz="35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𝑓</m:t>
                    </m:r>
                    <m:r>
                      <a:rPr lang="fr-FR" sz="35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fr-FR" sz="35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35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fr-FR" sz="3500" b="0" dirty="0">
                  <a:latin typeface="+mj-lt"/>
                </a:endParaRPr>
              </a:p>
              <a:p>
                <a:pPr marL="0" indent="0" algn="ctr">
                  <a:buNone/>
                </a:pPr>
                <a:r>
                  <a:rPr lang="fr-FR" sz="3900" b="1" dirty="0">
                    <a:solidFill>
                      <a:srgbClr val="00B050"/>
                    </a:solidFill>
                    <a:latin typeface="+mj-lt"/>
                  </a:rPr>
                  <a:t>VRAI</a:t>
                </a:r>
                <a:r>
                  <a:rPr lang="fr-FR" sz="3900" b="0" dirty="0">
                    <a:solidFill>
                      <a:srgbClr val="00B050"/>
                    </a:solidFill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fr-FR" sz="39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</m:oMath>
                </a14:m>
                <a:r>
                  <a:rPr lang="fr-FR" sz="3900" dirty="0">
                    <a:solidFill>
                      <a:srgbClr val="00B050"/>
                    </a:solidFill>
                    <a:latin typeface="+mj-lt"/>
                  </a:rPr>
                  <a:t> </a:t>
                </a:r>
                <a:r>
                  <a:rPr lang="fr-FR" sz="3900" dirty="0">
                    <a:solidFill>
                      <a:srgbClr val="00B050"/>
                    </a:solidFill>
                  </a:rPr>
                  <a:t>est une période de </a:t>
                </a:r>
                <a14:m>
                  <m:oMath xmlns:m="http://schemas.openxmlformats.org/officeDocument/2006/math">
                    <m:r>
                      <a:rPr lang="fr-FR" sz="39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fr-FR" sz="3900" dirty="0">
                    <a:solidFill>
                      <a:srgbClr val="00B050"/>
                    </a:solidFill>
                    <a:latin typeface="+mj-lt"/>
                  </a:rPr>
                  <a:t>.</a:t>
                </a:r>
              </a:p>
            </p:txBody>
          </p:sp>
        </mc:Choice>
        <mc:Fallback>
          <p:sp>
            <p:nvSpPr>
              <p:cNvPr id="7" name="Espace réservé du contenu 2">
                <a:extLst>
                  <a:ext uri="{FF2B5EF4-FFF2-40B4-BE49-F238E27FC236}">
                    <a16:creationId xmlns:a16="http://schemas.microsoft.com/office/drawing/2014/main" id="{7E434CE7-193F-4EC7-AED1-F60592B10B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2880113"/>
                <a:ext cx="7632848" cy="3257887"/>
              </a:xfrm>
              <a:prstGeom prst="rect">
                <a:avLst/>
              </a:prstGeom>
              <a:blipFill>
                <a:blip r:embed="rId2"/>
                <a:stretch>
                  <a:fillRect t="-3925" b="-317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Espace réservé du contenu 2">
                <a:extLst>
                  <a:ext uri="{FF2B5EF4-FFF2-40B4-BE49-F238E27FC236}">
                    <a16:creationId xmlns:a16="http://schemas.microsoft.com/office/drawing/2014/main" id="{E9212CE2-9BC6-4A3D-A452-5B117572F49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51520" y="1484785"/>
                <a:ext cx="8640960" cy="1395328"/>
              </a:xfrm>
              <a:prstGeom prst="rect">
                <a:avLst/>
              </a:prstGeom>
            </p:spPr>
            <p:txBody>
              <a:bodyPr vert="horz">
                <a:normAutofit fontScale="925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fr-FR" sz="400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fr-FR" sz="40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40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fr-FR" sz="40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fr-FR" sz="40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40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fr-FR" sz="40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(2</m:t>
                        </m:r>
                        <m:r>
                          <a:rPr lang="fr-FR" sz="40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fr-FR" sz="40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</m:oMath>
                </a14:m>
                <a:r>
                  <a:rPr lang="fr-FR" sz="4000" dirty="0">
                    <a:solidFill>
                      <a:srgbClr val="0070C0"/>
                    </a:solidFill>
                    <a:latin typeface="+mj-lt"/>
                  </a:rPr>
                  <a:t> 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fr-FR" sz="40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</m:oMath>
                </a14:m>
                <a:r>
                  <a:rPr lang="fr-FR" sz="4000" dirty="0">
                    <a:solidFill>
                      <a:srgbClr val="0070C0"/>
                    </a:solidFill>
                    <a:latin typeface="+mj-lt"/>
                  </a:rPr>
                  <a:t> est-il une période de la fonction </a:t>
                </a:r>
                <a14:m>
                  <m:oMath xmlns:m="http://schemas.openxmlformats.org/officeDocument/2006/math">
                    <m:r>
                      <a:rPr lang="fr-FR" sz="40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fr-FR" sz="4000" dirty="0">
                    <a:solidFill>
                      <a:srgbClr val="0070C0"/>
                    </a:solidFill>
                  </a:rPr>
                  <a:t> sur </a:t>
                </a:r>
                <a14:m>
                  <m:oMath xmlns:m="http://schemas.openxmlformats.org/officeDocument/2006/math">
                    <m:r>
                      <a:rPr lang="fr-FR" sz="40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ℝ</m:t>
                    </m:r>
                  </m:oMath>
                </a14:m>
                <a:r>
                  <a:rPr lang="fr-FR" sz="4000" dirty="0">
                    <a:solidFill>
                      <a:srgbClr val="0070C0"/>
                    </a:solidFill>
                    <a:latin typeface="+mj-lt"/>
                  </a:rPr>
                  <a:t>?</a:t>
                </a:r>
              </a:p>
            </p:txBody>
          </p:sp>
        </mc:Choice>
        <mc:Fallback>
          <p:sp>
            <p:nvSpPr>
              <p:cNvPr id="6" name="Espace réservé du contenu 2">
                <a:extLst>
                  <a:ext uri="{FF2B5EF4-FFF2-40B4-BE49-F238E27FC236}">
                    <a16:creationId xmlns:a16="http://schemas.microsoft.com/office/drawing/2014/main" id="{E9212CE2-9BC6-4A3D-A452-5B117572F4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1484785"/>
                <a:ext cx="8640960" cy="1395328"/>
              </a:xfrm>
              <a:prstGeom prst="rect">
                <a:avLst/>
              </a:prstGeom>
              <a:blipFill>
                <a:blip r:embed="rId3"/>
                <a:stretch>
                  <a:fillRect r="-1058" b="-1315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6847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33400" y="1844824"/>
            <a:ext cx="7851648" cy="1828800"/>
          </a:xfrm>
        </p:spPr>
        <p:txBody>
          <a:bodyPr anchor="ctr">
            <a:normAutofit/>
          </a:bodyPr>
          <a:lstStyle/>
          <a:p>
            <a:pPr algn="ctr"/>
            <a:r>
              <a:rPr lang="fr-FR" sz="8000" dirty="0"/>
              <a:t>Fin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67544" y="4124672"/>
            <a:ext cx="8359080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235626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9A8EDA7-32A0-4655-AA6A-F2F70A0B96F8}"/>
              </a:ext>
            </a:extLst>
          </p:cNvPr>
          <p:cNvSpPr txBox="1">
            <a:spLocks/>
          </p:cNvSpPr>
          <p:nvPr/>
        </p:nvSpPr>
        <p:spPr>
          <a:xfrm>
            <a:off x="360000" y="4500000"/>
            <a:ext cx="8280000" cy="728397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  <a:tabLst>
                <a:tab pos="2159000" algn="l"/>
                <a:tab pos="6461125" algn="l"/>
              </a:tabLst>
            </a:pPr>
            <a:r>
              <a:rPr lang="fr-FR" alt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fr-FR" altLang="fr-F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	4</a:t>
            </a:r>
          </a:p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  <a:tabLst>
                <a:tab pos="2159000" algn="l"/>
                <a:tab pos="6461125" algn="l"/>
              </a:tabLst>
            </a:pPr>
            <a:endParaRPr lang="fr-FR" altLang="fr-F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  <a:tabLst>
                <a:tab pos="2159000" algn="l"/>
                <a:tab pos="6461125" algn="l"/>
              </a:tabLst>
            </a:pPr>
            <a:endParaRPr lang="fr-FR" altLang="fr-F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  <a:tabLst>
                <a:tab pos="2159000" algn="l"/>
                <a:tab pos="6461125" algn="l"/>
              </a:tabLst>
            </a:pPr>
            <a:endParaRPr lang="fr-FR" altLang="fr-F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  <a:tabLst>
                <a:tab pos="2159000" algn="l"/>
                <a:tab pos="6461125" algn="l"/>
              </a:tabLst>
            </a:pPr>
            <a:endParaRPr lang="fr-FR" altLang="fr-F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43CCD7D-515F-4DBC-99F6-5833FF57124E}"/>
              </a:ext>
            </a:extLst>
          </p:cNvPr>
          <p:cNvSpPr txBox="1">
            <a:spLocks/>
          </p:cNvSpPr>
          <p:nvPr/>
        </p:nvSpPr>
        <p:spPr>
          <a:xfrm>
            <a:off x="360000" y="2708920"/>
            <a:ext cx="8280000" cy="728397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  <a:tabLst>
                <a:tab pos="2159000" algn="l"/>
                <a:tab pos="6461125" algn="l"/>
              </a:tabLst>
            </a:pPr>
            <a:r>
              <a:rPr lang="fr-FR" alt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fr-FR" altLang="fr-F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	2</a:t>
            </a:r>
          </a:p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  <a:tabLst>
                <a:tab pos="2159000" algn="l"/>
                <a:tab pos="6461125" algn="l"/>
              </a:tabLst>
            </a:pPr>
            <a:endParaRPr lang="fr-FR" altLang="fr-F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  <a:tabLst>
                <a:tab pos="2159000" algn="l"/>
                <a:tab pos="6461125" algn="l"/>
              </a:tabLst>
            </a:pPr>
            <a:endParaRPr lang="fr-FR" altLang="fr-F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  <a:tabLst>
                <a:tab pos="2159000" algn="l"/>
                <a:tab pos="6461125" algn="l"/>
              </a:tabLst>
            </a:pPr>
            <a:endParaRPr lang="fr-FR" altLang="fr-F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  <a:tabLst>
                <a:tab pos="2159000" algn="l"/>
                <a:tab pos="6461125" algn="l"/>
              </a:tabLst>
            </a:pPr>
            <a:endParaRPr lang="fr-FR" altLang="fr-F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58C471B6-88E3-40A6-B8D7-EB4D64F13BD6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7E434CE7-193F-4EC7-AED1-F60592B10B9C}"/>
              </a:ext>
            </a:extLst>
          </p:cNvPr>
          <p:cNvSpPr txBox="1">
            <a:spLocks/>
          </p:cNvSpPr>
          <p:nvPr/>
        </p:nvSpPr>
        <p:spPr>
          <a:xfrm>
            <a:off x="755576" y="1484785"/>
            <a:ext cx="7632848" cy="1395328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/>
              <a:buNone/>
            </a:pPr>
            <a:r>
              <a:rPr lang="fr-FR" sz="3600" dirty="0">
                <a:latin typeface="+mj-lt"/>
              </a:rPr>
              <a:t>Parmi les courbes, laquelle représente la fonction cosinus ?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7B1C053-B8C9-4773-800A-B32E9C76F9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20000"/>
            <a:ext cx="3960000" cy="1166784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D43C216A-1CE5-4321-9C8A-5DC6715AB4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3400" y="3420000"/>
            <a:ext cx="3960000" cy="1166786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F14D3646-3039-433D-A330-AAA3FEC3E4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0000" y="5220000"/>
            <a:ext cx="3960000" cy="1166786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F35E95AC-7F27-418B-912A-5ABD8F2849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0000" y="5220000"/>
            <a:ext cx="3960000" cy="1166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02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9A8EDA7-32A0-4655-AA6A-F2F70A0B96F8}"/>
              </a:ext>
            </a:extLst>
          </p:cNvPr>
          <p:cNvSpPr txBox="1">
            <a:spLocks/>
          </p:cNvSpPr>
          <p:nvPr/>
        </p:nvSpPr>
        <p:spPr>
          <a:xfrm>
            <a:off x="360000" y="4500000"/>
            <a:ext cx="8280000" cy="728397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  <a:tabLst>
                <a:tab pos="2159000" algn="l"/>
                <a:tab pos="6461125" algn="l"/>
              </a:tabLst>
            </a:pPr>
            <a:r>
              <a:rPr lang="fr-FR" alt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fr-FR" altLang="fr-F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	4</a:t>
            </a:r>
          </a:p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  <a:tabLst>
                <a:tab pos="2159000" algn="l"/>
                <a:tab pos="6461125" algn="l"/>
              </a:tabLst>
            </a:pPr>
            <a:endParaRPr lang="fr-FR" altLang="fr-F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  <a:tabLst>
                <a:tab pos="2159000" algn="l"/>
                <a:tab pos="6461125" algn="l"/>
              </a:tabLst>
            </a:pPr>
            <a:endParaRPr lang="fr-FR" altLang="fr-F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  <a:tabLst>
                <a:tab pos="2159000" algn="l"/>
                <a:tab pos="6461125" algn="l"/>
              </a:tabLst>
            </a:pPr>
            <a:endParaRPr lang="fr-FR" altLang="fr-F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  <a:tabLst>
                <a:tab pos="2159000" algn="l"/>
                <a:tab pos="6461125" algn="l"/>
              </a:tabLst>
            </a:pPr>
            <a:endParaRPr lang="fr-FR" altLang="fr-F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43CCD7D-515F-4DBC-99F6-5833FF57124E}"/>
              </a:ext>
            </a:extLst>
          </p:cNvPr>
          <p:cNvSpPr txBox="1">
            <a:spLocks/>
          </p:cNvSpPr>
          <p:nvPr/>
        </p:nvSpPr>
        <p:spPr>
          <a:xfrm>
            <a:off x="360000" y="2708920"/>
            <a:ext cx="8280000" cy="728397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  <a:tabLst>
                <a:tab pos="2159000" algn="l"/>
                <a:tab pos="6461125" algn="l"/>
              </a:tabLst>
            </a:pPr>
            <a:r>
              <a:rPr lang="fr-FR" alt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fr-FR" altLang="fr-F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	2</a:t>
            </a:r>
          </a:p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  <a:tabLst>
                <a:tab pos="2159000" algn="l"/>
                <a:tab pos="6461125" algn="l"/>
              </a:tabLst>
            </a:pPr>
            <a:endParaRPr lang="fr-FR" altLang="fr-F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  <a:tabLst>
                <a:tab pos="2159000" algn="l"/>
                <a:tab pos="6461125" algn="l"/>
              </a:tabLst>
            </a:pPr>
            <a:endParaRPr lang="fr-FR" altLang="fr-F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  <a:tabLst>
                <a:tab pos="2159000" algn="l"/>
                <a:tab pos="6461125" algn="l"/>
              </a:tabLst>
            </a:pPr>
            <a:endParaRPr lang="fr-FR" altLang="fr-F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  <a:tabLst>
                <a:tab pos="2159000" algn="l"/>
                <a:tab pos="6461125" algn="l"/>
              </a:tabLst>
            </a:pPr>
            <a:endParaRPr lang="fr-FR" altLang="fr-F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58C471B6-88E3-40A6-B8D7-EB4D64F13BD6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2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7E434CE7-193F-4EC7-AED1-F60592B10B9C}"/>
              </a:ext>
            </a:extLst>
          </p:cNvPr>
          <p:cNvSpPr txBox="1">
            <a:spLocks/>
          </p:cNvSpPr>
          <p:nvPr/>
        </p:nvSpPr>
        <p:spPr>
          <a:xfrm>
            <a:off x="755576" y="1484785"/>
            <a:ext cx="7632848" cy="1395328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/>
              <a:buNone/>
            </a:pPr>
            <a:r>
              <a:rPr lang="fr-FR" sz="3600" dirty="0">
                <a:latin typeface="+mj-lt"/>
              </a:rPr>
              <a:t>Parmi les courbes, laquelle représente la fonction sinus ?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7B1C053-B8C9-4773-800A-B32E9C76F9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20000"/>
            <a:ext cx="3960000" cy="1166784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D43C216A-1CE5-4321-9C8A-5DC6715AB4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3400" y="3420000"/>
            <a:ext cx="3960000" cy="1166786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F14D3646-3039-433D-A330-AAA3FEC3E4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0000" y="5220000"/>
            <a:ext cx="3960000" cy="1166786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F35E95AC-7F27-418B-912A-5ABD8F2849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0000" y="5220000"/>
            <a:ext cx="3960000" cy="1166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3080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1">
            <a:extLst>
              <a:ext uri="{FF2B5EF4-FFF2-40B4-BE49-F238E27FC236}">
                <a16:creationId xmlns:a16="http://schemas.microsoft.com/office/drawing/2014/main" id="{58C471B6-88E3-40A6-B8D7-EB4D64F13BD6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Espace réservé du contenu 2">
                <a:extLst>
                  <a:ext uri="{FF2B5EF4-FFF2-40B4-BE49-F238E27FC236}">
                    <a16:creationId xmlns:a16="http://schemas.microsoft.com/office/drawing/2014/main" id="{7E434CE7-193F-4EC7-AED1-F60592B10B9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55576" y="3060000"/>
                <a:ext cx="7632848" cy="2952328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spcBef>
                    <a:spcPts val="0"/>
                  </a:spcBef>
                  <a:buFont typeface="Wingdings 2"/>
                  <a:buNone/>
                </a:pPr>
                <a:r>
                  <a:rPr lang="fr-FR" sz="3600" dirty="0">
                    <a:latin typeface="+mj-lt"/>
                  </a:rPr>
                  <a:t>La fonction </a:t>
                </a:r>
                <a14:m>
                  <m:oMath xmlns:m="http://schemas.openxmlformats.org/officeDocument/2006/math">
                    <m:r>
                      <a:rPr lang="fr-FR" sz="3600" b="0" i="1" smtClean="0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fr-FR" sz="3600" dirty="0">
                    <a:latin typeface="+mj-lt"/>
                  </a:rPr>
                  <a:t> définie par</a:t>
                </a:r>
              </a:p>
              <a:p>
                <a:pPr marL="0" indent="0" algn="ctr">
                  <a:spcBef>
                    <a:spcPts val="0"/>
                  </a:spcBef>
                  <a:buFont typeface="Wingdings 2"/>
                  <a:buNone/>
                </a:pPr>
                <a14:m>
                  <m:oMath xmlns:m="http://schemas.openxmlformats.org/officeDocument/2006/math">
                    <m:r>
                      <a:rPr lang="fr-FR" sz="3600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fr-FR" sz="3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fr-FR" sz="3600" b="0" i="1" smtClean="0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fr-FR" sz="36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3600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fr-FR" sz="36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fr-FR" sz="36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fr-FR" sz="36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</m:oMath>
                </a14:m>
                <a:r>
                  <a:rPr lang="fr-FR" sz="3600" dirty="0">
                    <a:latin typeface="+mj-lt"/>
                  </a:rPr>
                  <a:t> </a:t>
                </a:r>
              </a:p>
              <a:p>
                <a:pPr marL="0" indent="0" algn="ctr">
                  <a:spcBef>
                    <a:spcPts val="0"/>
                  </a:spcBef>
                  <a:buFont typeface="Wingdings 2"/>
                  <a:buNone/>
                </a:pPr>
                <a:r>
                  <a:rPr lang="fr-FR" sz="3600" dirty="0">
                    <a:latin typeface="+mj-lt"/>
                  </a:rPr>
                  <a:t>est une fonction croissante sur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fr-FR" sz="36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b="0" i="1" smtClean="0">
                            <a:latin typeface="Cambria Math" panose="02040503050406030204" pitchFamily="18" charset="0"/>
                          </a:rPr>
                          <m:t>0 ; </m:t>
                        </m:r>
                        <m:f>
                          <m:fPr>
                            <m:ctrlPr>
                              <a:rPr lang="fr-FR" sz="36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3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fr-FR" sz="36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e>
                    </m:d>
                    <m:r>
                      <a:rPr lang="fr-FR" sz="3600" b="0" i="0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fr-FR" sz="3600" dirty="0">
                  <a:latin typeface="+mj-lt"/>
                </a:endParaRPr>
              </a:p>
            </p:txBody>
          </p:sp>
        </mc:Choice>
        <mc:Fallback xmlns="">
          <p:sp>
            <p:nvSpPr>
              <p:cNvPr id="7" name="Espace réservé du contenu 2">
                <a:extLst>
                  <a:ext uri="{FF2B5EF4-FFF2-40B4-BE49-F238E27FC236}">
                    <a16:creationId xmlns:a16="http://schemas.microsoft.com/office/drawing/2014/main" id="{7E434CE7-193F-4EC7-AED1-F60592B10B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3060000"/>
                <a:ext cx="7632848" cy="2952328"/>
              </a:xfrm>
              <a:prstGeom prst="rect">
                <a:avLst/>
              </a:prstGeom>
              <a:blipFill>
                <a:blip r:embed="rId2"/>
                <a:stretch>
                  <a:fillRect l="-319" t="-330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E9212CE2-9BC6-4A3D-A452-5B117572F49B}"/>
              </a:ext>
            </a:extLst>
          </p:cNvPr>
          <p:cNvSpPr txBox="1">
            <a:spLocks/>
          </p:cNvSpPr>
          <p:nvPr/>
        </p:nvSpPr>
        <p:spPr>
          <a:xfrm>
            <a:off x="755576" y="1484785"/>
            <a:ext cx="7632848" cy="1395328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/>
              <a:buNone/>
            </a:pPr>
            <a:r>
              <a:rPr lang="fr-FR" sz="4000" dirty="0"/>
              <a:t>Vrai ou faux ?</a:t>
            </a:r>
          </a:p>
        </p:txBody>
      </p:sp>
    </p:spTree>
    <p:extLst>
      <p:ext uri="{BB962C8B-B14F-4D97-AF65-F5344CB8AC3E}">
        <p14:creationId xmlns:p14="http://schemas.microsoft.com/office/powerpoint/2010/main" val="41946364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1">
            <a:extLst>
              <a:ext uri="{FF2B5EF4-FFF2-40B4-BE49-F238E27FC236}">
                <a16:creationId xmlns:a16="http://schemas.microsoft.com/office/drawing/2014/main" id="{58C471B6-88E3-40A6-B8D7-EB4D64F13BD6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4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Espace réservé du contenu 2">
                <a:extLst>
                  <a:ext uri="{FF2B5EF4-FFF2-40B4-BE49-F238E27FC236}">
                    <a16:creationId xmlns:a16="http://schemas.microsoft.com/office/drawing/2014/main" id="{7E434CE7-193F-4EC7-AED1-F60592B10B9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55576" y="3060000"/>
                <a:ext cx="7632848" cy="2952328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spcBef>
                    <a:spcPts val="0"/>
                  </a:spcBef>
                  <a:buFont typeface="Wingdings 2"/>
                  <a:buNone/>
                </a:pPr>
                <a:r>
                  <a:rPr lang="fr-FR" sz="3600" dirty="0">
                    <a:latin typeface="+mj-lt"/>
                  </a:rPr>
                  <a:t>La fonction </a:t>
                </a:r>
                <a14:m>
                  <m:oMath xmlns:m="http://schemas.openxmlformats.org/officeDocument/2006/math">
                    <m:r>
                      <a:rPr lang="fr-FR" sz="3600" b="0" i="1" smtClean="0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fr-FR" sz="3600" dirty="0">
                    <a:latin typeface="+mj-lt"/>
                  </a:rPr>
                  <a:t> définie par</a:t>
                </a:r>
              </a:p>
              <a:p>
                <a:pPr marL="0" indent="0" algn="ctr"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fr-FR" sz="3600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fr-FR" sz="3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fr-FR" sz="3600" b="0" i="1" smtClean="0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fr-FR" sz="36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3600" b="0" i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fr-FR" sz="36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36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e>
                    </m:func>
                  </m:oMath>
                </a14:m>
                <a:r>
                  <a:rPr lang="fr-FR" sz="3600" dirty="0">
                    <a:latin typeface="+mj-lt"/>
                  </a:rPr>
                  <a:t> </a:t>
                </a:r>
              </a:p>
              <a:p>
                <a:pPr marL="0" indent="0" algn="ctr">
                  <a:spcBef>
                    <a:spcPts val="0"/>
                  </a:spcBef>
                  <a:buNone/>
                </a:pPr>
                <a:r>
                  <a:rPr lang="fr-FR" sz="3600" dirty="0">
                    <a:latin typeface="+mj-lt"/>
                  </a:rPr>
                  <a:t> est une fonction croissante </a:t>
                </a:r>
              </a:p>
              <a:p>
                <a:pPr marL="0" indent="0" algn="ctr">
                  <a:spcBef>
                    <a:spcPts val="0"/>
                  </a:spcBef>
                  <a:buNone/>
                </a:pPr>
                <a:r>
                  <a:rPr lang="fr-FR" sz="3600" dirty="0">
                    <a:latin typeface="+mj-lt"/>
                  </a:rPr>
                  <a:t>sur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fr-FR" sz="36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fr-FR" sz="36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3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fr-FR" sz="36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fr-FR" sz="3600" b="0" i="1" smtClean="0">
                            <a:latin typeface="Cambria Math" panose="02040503050406030204" pitchFamily="18" charset="0"/>
                          </a:rPr>
                          <m:t> ;</m:t>
                        </m:r>
                        <m:f>
                          <m:fPr>
                            <m:ctrlPr>
                              <a:rPr lang="fr-FR" sz="36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3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fr-FR" sz="36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e>
                    </m:d>
                    <m:r>
                      <a:rPr lang="fr-FR" sz="3600" b="0" i="0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fr-FR" sz="3600" dirty="0">
                  <a:latin typeface="+mj-lt"/>
                </a:endParaRPr>
              </a:p>
            </p:txBody>
          </p:sp>
        </mc:Choice>
        <mc:Fallback xmlns="">
          <p:sp>
            <p:nvSpPr>
              <p:cNvPr id="7" name="Espace réservé du contenu 2">
                <a:extLst>
                  <a:ext uri="{FF2B5EF4-FFF2-40B4-BE49-F238E27FC236}">
                    <a16:creationId xmlns:a16="http://schemas.microsoft.com/office/drawing/2014/main" id="{7E434CE7-193F-4EC7-AED1-F60592B10B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3060000"/>
                <a:ext cx="7632848" cy="2952328"/>
              </a:xfrm>
              <a:prstGeom prst="rect">
                <a:avLst/>
              </a:prstGeom>
              <a:blipFill>
                <a:blip r:embed="rId2"/>
                <a:stretch>
                  <a:fillRect t="-330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E9212CE2-9BC6-4A3D-A452-5B117572F49B}"/>
              </a:ext>
            </a:extLst>
          </p:cNvPr>
          <p:cNvSpPr txBox="1">
            <a:spLocks/>
          </p:cNvSpPr>
          <p:nvPr/>
        </p:nvSpPr>
        <p:spPr>
          <a:xfrm>
            <a:off x="755576" y="1484785"/>
            <a:ext cx="7632848" cy="1395328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/>
              <a:buNone/>
            </a:pPr>
            <a:r>
              <a:rPr lang="fr-FR" sz="4000" dirty="0"/>
              <a:t>Vrai ou faux ?</a:t>
            </a:r>
          </a:p>
        </p:txBody>
      </p:sp>
    </p:spTree>
    <p:extLst>
      <p:ext uri="{BB962C8B-B14F-4D97-AF65-F5344CB8AC3E}">
        <p14:creationId xmlns:p14="http://schemas.microsoft.com/office/powerpoint/2010/main" val="2198508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1">
            <a:extLst>
              <a:ext uri="{FF2B5EF4-FFF2-40B4-BE49-F238E27FC236}">
                <a16:creationId xmlns:a16="http://schemas.microsoft.com/office/drawing/2014/main" id="{58C471B6-88E3-40A6-B8D7-EB4D64F13BD6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5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Espace réservé du contenu 2">
                <a:extLst>
                  <a:ext uri="{FF2B5EF4-FFF2-40B4-BE49-F238E27FC236}">
                    <a16:creationId xmlns:a16="http://schemas.microsoft.com/office/drawing/2014/main" id="{7E434CE7-193F-4EC7-AED1-F60592B10B9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55576" y="3060000"/>
                <a:ext cx="7632848" cy="2952328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spcBef>
                    <a:spcPts val="0"/>
                  </a:spcBef>
                  <a:buNone/>
                </a:pPr>
                <a:r>
                  <a:rPr lang="fr-FR" sz="3600" dirty="0">
                    <a:latin typeface="+mj-lt"/>
                  </a:rPr>
                  <a:t>La fonction </a:t>
                </a:r>
                <a14:m>
                  <m:oMath xmlns:m="http://schemas.openxmlformats.org/officeDocument/2006/math">
                    <m:r>
                      <a:rPr lang="fr-FR" sz="3600" b="0" i="1" smtClean="0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fr-FR" sz="3600" dirty="0">
                    <a:latin typeface="+mj-lt"/>
                  </a:rPr>
                  <a:t> définie</a:t>
                </a:r>
                <a:r>
                  <a:rPr lang="fr-FR" sz="3600" dirty="0"/>
                  <a:t> sur </a:t>
                </a:r>
                <a14:m>
                  <m:oMath xmlns:m="http://schemas.openxmlformats.org/officeDocument/2006/math">
                    <m:r>
                      <a:rPr lang="fr-FR" sz="3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ℝ</m:t>
                    </m:r>
                  </m:oMath>
                </a14:m>
                <a:r>
                  <a:rPr lang="fr-FR" sz="3600" dirty="0">
                    <a:latin typeface="+mj-lt"/>
                  </a:rPr>
                  <a:t> par</a:t>
                </a:r>
              </a:p>
              <a:p>
                <a:pPr marL="0" indent="0" algn="ctr"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fr-FR" sz="3600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fr-FR" sz="3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fr-FR" sz="3600" b="0" i="1" smtClean="0">
                        <a:latin typeface="Cambria Math" panose="02040503050406030204" pitchFamily="18" charset="0"/>
                      </a:rPr>
                      <m:t>=2+</m:t>
                    </m:r>
                    <m:func>
                      <m:funcPr>
                        <m:ctrlPr>
                          <a:rPr lang="fr-FR" sz="36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3600" b="0" i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fr-FR" sz="36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36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e>
                    </m:func>
                  </m:oMath>
                </a14:m>
                <a:r>
                  <a:rPr lang="fr-FR" sz="3600" dirty="0">
                    <a:latin typeface="+mj-lt"/>
                  </a:rPr>
                  <a:t> </a:t>
                </a:r>
              </a:p>
              <a:p>
                <a:pPr marL="0" indent="0" algn="ctr">
                  <a:spcBef>
                    <a:spcPts val="0"/>
                  </a:spcBef>
                  <a:buNone/>
                </a:pPr>
                <a:r>
                  <a:rPr lang="fr-FR" sz="3600" dirty="0">
                    <a:latin typeface="+mj-lt"/>
                  </a:rPr>
                  <a:t> </a:t>
                </a:r>
                <a:r>
                  <a:rPr lang="fr-FR" sz="3600" i="0" dirty="0">
                    <a:latin typeface="+mj-lt"/>
                  </a:rPr>
                  <a:t>a</a:t>
                </a:r>
                <a:r>
                  <a:rPr lang="fr-FR" sz="3600" b="0" i="0" dirty="0">
                    <a:latin typeface="+mj-lt"/>
                  </a:rPr>
                  <a:t>dmet 2 pour </a:t>
                </a:r>
                <a:r>
                  <a:rPr lang="fr-FR" sz="3600" b="0" i="0" dirty="0">
                    <a:solidFill>
                      <a:schemeClr val="tx1"/>
                    </a:solidFill>
                    <a:latin typeface="+mj-lt"/>
                  </a:rPr>
                  <a:t>minimum</a:t>
                </a:r>
                <a14:m>
                  <m:oMath xmlns:m="http://schemas.openxmlformats.org/officeDocument/2006/math">
                    <m:r>
                      <a:rPr lang="fr-FR" sz="3600" b="0" i="0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fr-FR" sz="3600" dirty="0">
                  <a:latin typeface="+mj-lt"/>
                </a:endParaRPr>
              </a:p>
            </p:txBody>
          </p:sp>
        </mc:Choice>
        <mc:Fallback>
          <p:sp>
            <p:nvSpPr>
              <p:cNvPr id="7" name="Espace réservé du contenu 2">
                <a:extLst>
                  <a:ext uri="{FF2B5EF4-FFF2-40B4-BE49-F238E27FC236}">
                    <a16:creationId xmlns:a16="http://schemas.microsoft.com/office/drawing/2014/main" id="{7E434CE7-193F-4EC7-AED1-F60592B10B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3060000"/>
                <a:ext cx="7632848" cy="2952328"/>
              </a:xfrm>
              <a:prstGeom prst="rect">
                <a:avLst/>
              </a:prstGeom>
              <a:blipFill>
                <a:blip r:embed="rId2"/>
                <a:stretch>
                  <a:fillRect t="-330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E9212CE2-9BC6-4A3D-A452-5B117572F49B}"/>
              </a:ext>
            </a:extLst>
          </p:cNvPr>
          <p:cNvSpPr txBox="1">
            <a:spLocks/>
          </p:cNvSpPr>
          <p:nvPr/>
        </p:nvSpPr>
        <p:spPr>
          <a:xfrm>
            <a:off x="755576" y="1484785"/>
            <a:ext cx="7632848" cy="1395328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/>
              <a:buNone/>
            </a:pPr>
            <a:r>
              <a:rPr lang="fr-FR" sz="4000" dirty="0"/>
              <a:t>Vrai ou faux ?</a:t>
            </a:r>
          </a:p>
        </p:txBody>
      </p:sp>
    </p:spTree>
    <p:extLst>
      <p:ext uri="{BB962C8B-B14F-4D97-AF65-F5344CB8AC3E}">
        <p14:creationId xmlns:p14="http://schemas.microsoft.com/office/powerpoint/2010/main" val="4529607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1">
            <a:extLst>
              <a:ext uri="{FF2B5EF4-FFF2-40B4-BE49-F238E27FC236}">
                <a16:creationId xmlns:a16="http://schemas.microsoft.com/office/drawing/2014/main" id="{58C471B6-88E3-40A6-B8D7-EB4D64F13BD6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6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Espace réservé du contenu 2">
                <a:extLst>
                  <a:ext uri="{FF2B5EF4-FFF2-40B4-BE49-F238E27FC236}">
                    <a16:creationId xmlns:a16="http://schemas.microsoft.com/office/drawing/2014/main" id="{7E434CE7-193F-4EC7-AED1-F60592B10B9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55576" y="3060000"/>
                <a:ext cx="7632848" cy="2952328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spcBef>
                    <a:spcPts val="0"/>
                  </a:spcBef>
                  <a:buNone/>
                </a:pPr>
                <a:r>
                  <a:rPr lang="fr-FR" sz="3600" dirty="0">
                    <a:latin typeface="+mj-lt"/>
                  </a:rPr>
                  <a:t>La fonction </a:t>
                </a:r>
                <a14:m>
                  <m:oMath xmlns:m="http://schemas.openxmlformats.org/officeDocument/2006/math">
                    <m:r>
                      <a:rPr lang="fr-FR" sz="3600" i="1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fr-FR" sz="3600" dirty="0"/>
                  <a:t> définie sur </a:t>
                </a:r>
                <a14:m>
                  <m:oMath xmlns:m="http://schemas.openxmlformats.org/officeDocument/2006/math">
                    <m:r>
                      <a:rPr lang="fr-FR" sz="3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ℝ</m:t>
                    </m:r>
                  </m:oMath>
                </a14:m>
                <a:r>
                  <a:rPr lang="fr-FR" sz="3600" dirty="0"/>
                  <a:t> par</a:t>
                </a:r>
              </a:p>
              <a:p>
                <a:pPr marL="0" indent="0" algn="ctr"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fr-FR" sz="3600" i="1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fr-FR" sz="3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fr-FR" sz="3600" i="1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fr-FR" sz="36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360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fr-FR" sz="3600" i="1">
                            <a:latin typeface="Cambria Math" panose="02040503050406030204" pitchFamily="18" charset="0"/>
                          </a:rPr>
                          <m:t>²</m:t>
                        </m:r>
                        <m:d>
                          <m:dPr>
                            <m:ctrlPr>
                              <a:rPr lang="fr-FR" sz="36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36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e>
                    </m:func>
                    <m:r>
                      <a:rPr lang="fr-FR" sz="3600" i="1">
                        <a:latin typeface="Cambria Math" panose="02040503050406030204" pitchFamily="18" charset="0"/>
                      </a:rPr>
                      <m:t>+</m:t>
                    </m:r>
                    <m:func>
                      <m:funcPr>
                        <m:ctrlPr>
                          <a:rPr lang="fr-FR" sz="36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360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fr-FR" sz="3600" i="1">
                            <a:latin typeface="Cambria Math" panose="02040503050406030204" pitchFamily="18" charset="0"/>
                          </a:rPr>
                          <m:t>²</m:t>
                        </m:r>
                        <m:d>
                          <m:dPr>
                            <m:ctrlPr>
                              <a:rPr lang="fr-FR" sz="36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36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e>
                    </m:func>
                  </m:oMath>
                </a14:m>
                <a:r>
                  <a:rPr lang="fr-FR" sz="3600" dirty="0"/>
                  <a:t> </a:t>
                </a:r>
              </a:p>
              <a:p>
                <a:pPr marL="0" indent="0" algn="ctr">
                  <a:spcBef>
                    <a:spcPts val="0"/>
                  </a:spcBef>
                  <a:buNone/>
                </a:pPr>
                <a:r>
                  <a:rPr lang="fr-FR" sz="3600" dirty="0"/>
                  <a:t>e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3600">
                        <a:latin typeface="Cambria Math" panose="02040503050406030204" pitchFamily="18" charset="0"/>
                      </a:rPr>
                      <m:t>st</m:t>
                    </m:r>
                    <m:r>
                      <a:rPr lang="fr-FR" sz="360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fr-FR" sz="3600">
                        <a:latin typeface="Cambria Math" panose="02040503050406030204" pitchFamily="18" charset="0"/>
                      </a:rPr>
                      <m:t>une</m:t>
                    </m:r>
                    <m:r>
                      <a:rPr lang="fr-FR" sz="360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fr-FR" sz="3600">
                        <a:latin typeface="Cambria Math" panose="02040503050406030204" pitchFamily="18" charset="0"/>
                      </a:rPr>
                      <m:t>fonction</m:t>
                    </m:r>
                    <m:r>
                      <a:rPr lang="fr-FR" sz="360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fr-FR" sz="3600">
                        <a:latin typeface="Cambria Math" panose="02040503050406030204" pitchFamily="18" charset="0"/>
                      </a:rPr>
                      <m:t>affine</m:t>
                    </m:r>
                    <m:r>
                      <a:rPr lang="fr-FR" sz="3600" b="0" i="0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fr-FR" sz="3600" dirty="0">
                  <a:latin typeface="+mj-lt"/>
                </a:endParaRPr>
              </a:p>
            </p:txBody>
          </p:sp>
        </mc:Choice>
        <mc:Fallback>
          <p:sp>
            <p:nvSpPr>
              <p:cNvPr id="7" name="Espace réservé du contenu 2">
                <a:extLst>
                  <a:ext uri="{FF2B5EF4-FFF2-40B4-BE49-F238E27FC236}">
                    <a16:creationId xmlns:a16="http://schemas.microsoft.com/office/drawing/2014/main" id="{7E434CE7-193F-4EC7-AED1-F60592B10B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3060000"/>
                <a:ext cx="7632848" cy="2952328"/>
              </a:xfrm>
              <a:prstGeom prst="rect">
                <a:avLst/>
              </a:prstGeom>
              <a:blipFill>
                <a:blip r:embed="rId2"/>
                <a:stretch>
                  <a:fillRect t="-330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E9212CE2-9BC6-4A3D-A452-5B117572F49B}"/>
              </a:ext>
            </a:extLst>
          </p:cNvPr>
          <p:cNvSpPr txBox="1">
            <a:spLocks/>
          </p:cNvSpPr>
          <p:nvPr/>
        </p:nvSpPr>
        <p:spPr>
          <a:xfrm>
            <a:off x="755576" y="1484785"/>
            <a:ext cx="7632848" cy="1395328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/>
              <a:buNone/>
            </a:pPr>
            <a:r>
              <a:rPr lang="fr-FR" sz="4000" dirty="0"/>
              <a:t>Vrai ou faux ?</a:t>
            </a:r>
          </a:p>
        </p:txBody>
      </p:sp>
    </p:spTree>
    <p:extLst>
      <p:ext uri="{BB962C8B-B14F-4D97-AF65-F5344CB8AC3E}">
        <p14:creationId xmlns:p14="http://schemas.microsoft.com/office/powerpoint/2010/main" val="32287542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1">
            <a:extLst>
              <a:ext uri="{FF2B5EF4-FFF2-40B4-BE49-F238E27FC236}">
                <a16:creationId xmlns:a16="http://schemas.microsoft.com/office/drawing/2014/main" id="{58C471B6-88E3-40A6-B8D7-EB4D64F13BD6}"/>
              </a:ext>
            </a:extLst>
          </p:cNvPr>
          <p:cNvSpPr txBox="1">
            <a:spLocks/>
          </p:cNvSpPr>
          <p:nvPr/>
        </p:nvSpPr>
        <p:spPr>
          <a:xfrm>
            <a:off x="0" y="720000"/>
            <a:ext cx="9144000" cy="1152000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6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7</a:t>
            </a:r>
            <a:endParaRPr lang="fr-F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Espace réservé du contenu 2">
                <a:extLst>
                  <a:ext uri="{FF2B5EF4-FFF2-40B4-BE49-F238E27FC236}">
                    <a16:creationId xmlns:a16="http://schemas.microsoft.com/office/drawing/2014/main" id="{7E434CE7-193F-4EC7-AED1-F60592B10B9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55576" y="3060000"/>
                <a:ext cx="7632848" cy="2952328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spcBef>
                    <a:spcPts val="0"/>
                  </a:spcBef>
                  <a:buNone/>
                </a:pPr>
                <a:r>
                  <a:rPr lang="fr-FR" sz="3600" dirty="0">
                    <a:latin typeface="+mj-lt"/>
                  </a:rPr>
                  <a:t>La fonction </a:t>
                </a:r>
                <a14:m>
                  <m:oMath xmlns:m="http://schemas.openxmlformats.org/officeDocument/2006/math">
                    <m:r>
                      <a:rPr lang="fr-FR" sz="3600" b="0" i="1" smtClean="0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fr-FR" sz="3600" dirty="0">
                    <a:latin typeface="+mj-lt"/>
                  </a:rPr>
                  <a:t> définie</a:t>
                </a:r>
                <a:r>
                  <a:rPr lang="fr-FR" sz="3600" dirty="0"/>
                  <a:t> sur </a:t>
                </a:r>
                <a14:m>
                  <m:oMath xmlns:m="http://schemas.openxmlformats.org/officeDocument/2006/math">
                    <m:r>
                      <a:rPr lang="fr-FR" sz="3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ℝ</m:t>
                    </m:r>
                  </m:oMath>
                </a14:m>
                <a:r>
                  <a:rPr lang="fr-FR" sz="3600" dirty="0">
                    <a:latin typeface="+mj-lt"/>
                  </a:rPr>
                  <a:t> par</a:t>
                </a:r>
              </a:p>
              <a:p>
                <a:pPr marL="0" indent="0" algn="ctr">
                  <a:spcBef>
                    <a:spcPts val="0"/>
                  </a:spcBef>
                  <a:buFont typeface="Wingdings 2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fr-FR" sz="36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fr-FR" sz="3600" b="0" dirty="0">
                  <a:latin typeface="+mj-lt"/>
                </a:endParaRPr>
              </a:p>
              <a:p>
                <a:pPr marL="0" indent="0" algn="ctr">
                  <a:spcBef>
                    <a:spcPts val="0"/>
                  </a:spcBef>
                  <a:buNone/>
                </a:pPr>
                <a:r>
                  <a:rPr lang="fr-FR" sz="3600" dirty="0">
                    <a:latin typeface="+mj-lt"/>
                  </a:rPr>
                  <a:t>est une fonction paire.</a:t>
                </a:r>
              </a:p>
            </p:txBody>
          </p:sp>
        </mc:Choice>
        <mc:Fallback>
          <p:sp>
            <p:nvSpPr>
              <p:cNvPr id="7" name="Espace réservé du contenu 2">
                <a:extLst>
                  <a:ext uri="{FF2B5EF4-FFF2-40B4-BE49-F238E27FC236}">
                    <a16:creationId xmlns:a16="http://schemas.microsoft.com/office/drawing/2014/main" id="{7E434CE7-193F-4EC7-AED1-F60592B10B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3060000"/>
                <a:ext cx="7632848" cy="2952328"/>
              </a:xfrm>
              <a:prstGeom prst="rect">
                <a:avLst/>
              </a:prstGeom>
              <a:blipFill>
                <a:blip r:embed="rId2"/>
                <a:stretch>
                  <a:fillRect t="-330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E9212CE2-9BC6-4A3D-A452-5B117572F49B}"/>
              </a:ext>
            </a:extLst>
          </p:cNvPr>
          <p:cNvSpPr txBox="1">
            <a:spLocks/>
          </p:cNvSpPr>
          <p:nvPr/>
        </p:nvSpPr>
        <p:spPr>
          <a:xfrm>
            <a:off x="755576" y="1484785"/>
            <a:ext cx="7632848" cy="1395328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/>
              <a:buNone/>
            </a:pPr>
            <a:r>
              <a:rPr lang="fr-FR" sz="4000" dirty="0">
                <a:latin typeface="+mj-lt"/>
              </a:rPr>
              <a:t>Vrai ou faux ?</a:t>
            </a:r>
          </a:p>
        </p:txBody>
      </p:sp>
    </p:spTree>
    <p:extLst>
      <p:ext uri="{BB962C8B-B14F-4D97-AF65-F5344CB8AC3E}">
        <p14:creationId xmlns:p14="http://schemas.microsoft.com/office/powerpoint/2010/main" val="427912068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ébit">
  <a:themeElements>
    <a:clrScheme name="Vagues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1506</TotalTime>
  <Words>646</Words>
  <Application>Microsoft Office PowerPoint</Application>
  <PresentationFormat>Affichage à l'écran (4:3)</PresentationFormat>
  <Paragraphs>155</Paragraphs>
  <Slides>24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24</vt:i4>
      </vt:variant>
    </vt:vector>
  </HeadingPairs>
  <TitlesOfParts>
    <vt:vector size="31" baseType="lpstr">
      <vt:lpstr>Arial</vt:lpstr>
      <vt:lpstr>Calibri</vt:lpstr>
      <vt:lpstr>Cambria Math</vt:lpstr>
      <vt:lpstr>Constantia</vt:lpstr>
      <vt:lpstr>Times New Roman</vt:lpstr>
      <vt:lpstr>Wingdings 2</vt:lpstr>
      <vt:lpstr>Débit</vt:lpstr>
      <vt:lpstr>Trigonométrie Série 10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Correction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Fin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Trigonométrie 1ère</dc:title>
  <dc:creator>véro</dc:creator>
  <cp:lastModifiedBy>christine coitout</cp:lastModifiedBy>
  <cp:revision>168</cp:revision>
  <dcterms:created xsi:type="dcterms:W3CDTF">2017-06-06T15:31:06Z</dcterms:created>
  <dcterms:modified xsi:type="dcterms:W3CDTF">2020-09-11T16:14:45Z</dcterms:modified>
</cp:coreProperties>
</file>